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71" r:id="rId4"/>
    <p:sldId id="273" r:id="rId5"/>
    <p:sldId id="274" r:id="rId6"/>
    <p:sldId id="276" r:id="rId7"/>
    <p:sldId id="277" r:id="rId8"/>
    <p:sldId id="258" r:id="rId9"/>
    <p:sldId id="278" r:id="rId10"/>
    <p:sldId id="279" r:id="rId11"/>
    <p:sldId id="280" r:id="rId12"/>
    <p:sldId id="285" r:id="rId13"/>
    <p:sldId id="286" r:id="rId14"/>
    <p:sldId id="297" r:id="rId15"/>
    <p:sldId id="294" r:id="rId16"/>
    <p:sldId id="295" r:id="rId17"/>
    <p:sldId id="296" r:id="rId18"/>
    <p:sldId id="300" r:id="rId19"/>
    <p:sldId id="298" r:id="rId20"/>
    <p:sldId id="299" r:id="rId21"/>
    <p:sldId id="301" r:id="rId22"/>
    <p:sldId id="304" r:id="rId23"/>
    <p:sldId id="305" r:id="rId24"/>
    <p:sldId id="302"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2" r:id="rId41"/>
    <p:sldId id="282" r:id="rId42"/>
    <p:sldId id="333" r:id="rId43"/>
    <p:sldId id="334" r:id="rId44"/>
    <p:sldId id="335" r:id="rId45"/>
    <p:sldId id="336" r:id="rId46"/>
    <p:sldId id="337" r:id="rId47"/>
    <p:sldId id="338" r:id="rId48"/>
    <p:sldId id="339" r:id="rId49"/>
    <p:sldId id="340" r:id="rId50"/>
    <p:sldId id="341" r:id="rId51"/>
    <p:sldId id="346" r:id="rId52"/>
    <p:sldId id="347" r:id="rId53"/>
    <p:sldId id="348" r:id="rId54"/>
    <p:sldId id="349" r:id="rId55"/>
    <p:sldId id="350" r:id="rId56"/>
    <p:sldId id="283" r:id="rId57"/>
    <p:sldId id="323" r:id="rId58"/>
    <p:sldId id="324" r:id="rId59"/>
    <p:sldId id="325" r:id="rId60"/>
    <p:sldId id="326" r:id="rId61"/>
    <p:sldId id="327" r:id="rId62"/>
    <p:sldId id="328" r:id="rId63"/>
    <p:sldId id="351" r:id="rId64"/>
    <p:sldId id="352" r:id="rId65"/>
    <p:sldId id="329" r:id="rId66"/>
    <p:sldId id="330" r:id="rId67"/>
    <p:sldId id="331" r:id="rId68"/>
    <p:sldId id="332" r:id="rId69"/>
    <p:sldId id="356" r:id="rId70"/>
    <p:sldId id="357" r:id="rId71"/>
    <p:sldId id="342" r:id="rId72"/>
    <p:sldId id="355" r:id="rId73"/>
    <p:sldId id="344" r:id="rId74"/>
    <p:sldId id="345" r:id="rId75"/>
    <p:sldId id="263" r:id="rId76"/>
    <p:sldId id="266" r:id="rId77"/>
  </p:sldIdLst>
  <p:sldSz cx="18288000" cy="10287000"/>
  <p:notesSz cx="6858000" cy="9144000"/>
  <p:embeddedFontLst>
    <p:embeddedFont>
      <p:font typeface="Bebas Neue Bold" panose="020B0604020202020204" charset="0"/>
      <p:regular r:id="rId78"/>
    </p:embeddedFont>
    <p:embeddedFont>
      <p:font typeface="Calibri" panose="020F0502020204030204" pitchFamily="34" charset="0"/>
      <p:regular r:id="rId79"/>
      <p:bold r:id="rId80"/>
      <p:italic r:id="rId81"/>
      <p:boldItalic r:id="rId82"/>
    </p:embeddedFont>
    <p:embeddedFont>
      <p:font typeface="Cambria" panose="02040503050406030204" pitchFamily="18" charset="0"/>
      <p:regular r:id="rId83"/>
      <p:bold r:id="rId84"/>
      <p:italic r:id="rId85"/>
      <p:boldItalic r:id="rId86"/>
    </p:embeddedFont>
    <p:embeddedFont>
      <p:font typeface="Montserrat" panose="00000500000000000000" pitchFamily="2" charset="0"/>
      <p:regular r:id="rId87"/>
      <p:bold r:id="rId88"/>
      <p:italic r:id="rId89"/>
      <p:boldItalic r:id="rId90"/>
    </p:embeddedFont>
    <p:embeddedFont>
      <p:font typeface="Montserrat Bold" panose="020B0604020202020204" charset="0"/>
      <p:regular r:id="rId91"/>
      <p:bold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48"/>
    <a:srgbClr val="336699"/>
    <a:srgbClr val="009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4B460-04A7-ED71-6856-A4FBF178077F}" v="12" dt="2023-03-29T14:57:31.545"/>
    <p1510:client id="{167276BC-4DEC-0665-E5B0-74F320CCF7FD}" v="37" dt="2023-03-29T17:17:16.253"/>
    <p1510:client id="{325AA3BD-5914-09AA-3BC5-600EE0374EDF}" v="34" dt="2023-03-29T16:43:44.626"/>
    <p1510:client id="{326EDE08-46B4-4043-821D-CC9CDA2205D8}" v="2849" dt="2023-04-06T11:15:15.926"/>
    <p1510:client id="{35A27DFE-5CBC-A0AA-D04B-4FCFA636E9ED}" v="760" dt="2023-03-29T16:27:37.719"/>
    <p1510:client id="{35E5F06F-512C-82C4-F1C1-2A2AF7B8D5B2}" v="162" dt="2023-03-29T19:53:53.072"/>
    <p1510:client id="{7B2B5B8F-E012-B631-51F3-17C54668DB11}" v="1" dt="2023-03-29T18:10:37.181"/>
    <p1510:client id="{7FEBCF54-717C-4975-DB5E-88A6C84DDE69}" v="16" dt="2023-03-30T00:57:46.184"/>
    <p1510:client id="{960E08F9-A2FE-285F-985A-3A20AE3F8AFF}" v="21" dt="2023-03-30T03:52:30.016"/>
    <p1510:client id="{9EB0C1B2-3245-57ED-1F28-6A1DA2253FEF}" v="77" dt="2023-03-29T20:19:46.990"/>
    <p1510:client id="{AAE8F5DB-EE2E-515B-1DE8-8AA809900944}" v="84" dt="2023-03-29T11:15:11.147"/>
    <p1510:client id="{AB8390A8-C6C6-5005-57BD-466F08271972}" v="391" dt="2023-03-30T00:19:30.593"/>
    <p1510:client id="{B05E7B23-011C-17FB-7B14-090E74548BB1}" v="67" dt="2023-03-30T01:57:21.558"/>
    <p1510:client id="{FD90243B-4EBF-7176-7524-F13F6AF1542D}" v="162" dt="2023-03-29T20:31:01.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178" y="6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C9982-19D5-4BA9-92E8-7E0E91AC20AB}" type="doc">
      <dgm:prSet loTypeId="urn:microsoft.com/office/officeart/2008/layout/VerticalCurvedList" loCatId="list" qsTypeId="urn:microsoft.com/office/officeart/2005/8/quickstyle/simple1" qsCatId="simple" csTypeId="urn:microsoft.com/office/officeart/2005/8/colors/accent5_4" csCatId="accent5" phldr="1"/>
      <dgm:spPr/>
      <dgm:t>
        <a:bodyPr/>
        <a:lstStyle/>
        <a:p>
          <a:endParaRPr lang="en-US"/>
        </a:p>
      </dgm:t>
    </dgm:pt>
    <dgm:pt modelId="{F97B06F5-9C3F-409C-90AA-C0BDAE5F6EDD}">
      <dgm:prSet phldrT="[Text]"/>
      <dgm:spPr/>
      <dgm:t>
        <a:bodyPr/>
        <a:lstStyle/>
        <a:p>
          <a:r>
            <a:rPr lang="en-US"/>
            <a:t>For schools Rs.1000</a:t>
          </a:r>
        </a:p>
      </dgm:t>
    </dgm:pt>
    <dgm:pt modelId="{423A1C30-5E10-4E8E-BA11-B085244B170C}" type="parTrans" cxnId="{5444C3D4-C6B2-4513-B6FF-7575C02684E0}">
      <dgm:prSet/>
      <dgm:spPr/>
      <dgm:t>
        <a:bodyPr/>
        <a:lstStyle/>
        <a:p>
          <a:endParaRPr lang="en-US"/>
        </a:p>
      </dgm:t>
    </dgm:pt>
    <dgm:pt modelId="{05399407-E3C0-4736-8FB1-968B9FE04E28}" type="sibTrans" cxnId="{5444C3D4-C6B2-4513-B6FF-7575C02684E0}">
      <dgm:prSet/>
      <dgm:spPr/>
      <dgm:t>
        <a:bodyPr/>
        <a:lstStyle/>
        <a:p>
          <a:endParaRPr lang="en-US"/>
        </a:p>
      </dgm:t>
    </dgm:pt>
    <dgm:pt modelId="{9617FD61-938F-48D8-AF03-4B942E23DEBE}">
      <dgm:prSet phldrT="[Text]"/>
      <dgm:spPr/>
      <dgm:t>
        <a:bodyPr/>
        <a:lstStyle/>
        <a:p>
          <a:r>
            <a:rPr lang="en-US"/>
            <a:t>Monthly Subscription Rs.1500</a:t>
          </a:r>
        </a:p>
      </dgm:t>
    </dgm:pt>
    <dgm:pt modelId="{AF3FF86C-1966-4A5F-B424-885121D86D5B}" type="parTrans" cxnId="{45F5AE62-136F-4354-92A1-6FB74CC4E977}">
      <dgm:prSet/>
      <dgm:spPr/>
      <dgm:t>
        <a:bodyPr/>
        <a:lstStyle/>
        <a:p>
          <a:endParaRPr lang="en-US"/>
        </a:p>
      </dgm:t>
    </dgm:pt>
    <dgm:pt modelId="{69D223C1-BDB7-4896-949D-ACA268203324}" type="sibTrans" cxnId="{45F5AE62-136F-4354-92A1-6FB74CC4E977}">
      <dgm:prSet/>
      <dgm:spPr/>
      <dgm:t>
        <a:bodyPr/>
        <a:lstStyle/>
        <a:p>
          <a:endParaRPr lang="en-US"/>
        </a:p>
      </dgm:t>
    </dgm:pt>
    <dgm:pt modelId="{930055D8-10A8-481F-AB21-D44B67279250}">
      <dgm:prSet phldrT="[Text]"/>
      <dgm:spPr/>
      <dgm:t>
        <a:bodyPr/>
        <a:lstStyle/>
        <a:p>
          <a:r>
            <a:rPr lang="en-US"/>
            <a:t>Premium Subscription RS.2000</a:t>
          </a:r>
        </a:p>
      </dgm:t>
    </dgm:pt>
    <dgm:pt modelId="{71965B5E-30CA-4489-B1C6-EE5A3D1D6BD9}" type="parTrans" cxnId="{FF3FB969-543A-404F-B53D-DDC9EDF8602C}">
      <dgm:prSet/>
      <dgm:spPr/>
      <dgm:t>
        <a:bodyPr/>
        <a:lstStyle/>
        <a:p>
          <a:endParaRPr lang="en-US"/>
        </a:p>
      </dgm:t>
    </dgm:pt>
    <dgm:pt modelId="{CB80975F-CFC7-40F6-A729-8C5B5BADA06B}" type="sibTrans" cxnId="{FF3FB969-543A-404F-B53D-DDC9EDF8602C}">
      <dgm:prSet/>
      <dgm:spPr/>
      <dgm:t>
        <a:bodyPr/>
        <a:lstStyle/>
        <a:p>
          <a:endParaRPr lang="en-US"/>
        </a:p>
      </dgm:t>
    </dgm:pt>
    <dgm:pt modelId="{7A10BC38-7EC4-4943-A63D-3F56708F0868}">
      <dgm:prSet phldrT="[Text]"/>
      <dgm:spPr/>
      <dgm:t>
        <a:bodyPr/>
        <a:lstStyle/>
        <a:p>
          <a:r>
            <a:rPr lang="en-US"/>
            <a:t>Free 3 Month Trail Subscription</a:t>
          </a:r>
        </a:p>
      </dgm:t>
    </dgm:pt>
    <dgm:pt modelId="{6FC109A6-9B29-4F30-A93D-3494205FC6F9}" type="parTrans" cxnId="{E1775144-ADEF-4493-84F0-8A7B1DF8F00D}">
      <dgm:prSet/>
      <dgm:spPr/>
      <dgm:t>
        <a:bodyPr/>
        <a:lstStyle/>
        <a:p>
          <a:endParaRPr lang="en-US"/>
        </a:p>
      </dgm:t>
    </dgm:pt>
    <dgm:pt modelId="{C9CCE9ED-669E-453A-B57D-4A53EE2C030D}" type="sibTrans" cxnId="{E1775144-ADEF-4493-84F0-8A7B1DF8F00D}">
      <dgm:prSet/>
      <dgm:spPr/>
      <dgm:t>
        <a:bodyPr/>
        <a:lstStyle/>
        <a:p>
          <a:endParaRPr lang="en-US"/>
        </a:p>
      </dgm:t>
    </dgm:pt>
    <dgm:pt modelId="{2D1C55E8-58E5-4D36-8FE1-DCB019C6C527}">
      <dgm:prSet phldrT="[Text]"/>
      <dgm:spPr/>
      <dgm:t>
        <a:bodyPr/>
        <a:lstStyle/>
        <a:p>
          <a:r>
            <a:rPr lang="en-US"/>
            <a:t>Social Media Commercialization</a:t>
          </a:r>
        </a:p>
      </dgm:t>
    </dgm:pt>
    <dgm:pt modelId="{617285FB-D912-4BB7-8B44-FBA53B614A30}" type="parTrans" cxnId="{7E340EA9-B964-401B-95FC-8125A62F73D2}">
      <dgm:prSet/>
      <dgm:spPr/>
      <dgm:t>
        <a:bodyPr/>
        <a:lstStyle/>
        <a:p>
          <a:endParaRPr lang="en-US"/>
        </a:p>
      </dgm:t>
    </dgm:pt>
    <dgm:pt modelId="{D1F3E52E-CD05-4DDA-B906-197DA940FC3E}" type="sibTrans" cxnId="{7E340EA9-B964-401B-95FC-8125A62F73D2}">
      <dgm:prSet/>
      <dgm:spPr/>
      <dgm:t>
        <a:bodyPr/>
        <a:lstStyle/>
        <a:p>
          <a:endParaRPr lang="en-US"/>
        </a:p>
      </dgm:t>
    </dgm:pt>
    <dgm:pt modelId="{85511084-39CB-4CF9-8B4C-97D49C56F9D9}" type="pres">
      <dgm:prSet presAssocID="{ED0C9982-19D5-4BA9-92E8-7E0E91AC20AB}" presName="Name0" presStyleCnt="0">
        <dgm:presLayoutVars>
          <dgm:chMax val="7"/>
          <dgm:chPref val="7"/>
          <dgm:dir/>
        </dgm:presLayoutVars>
      </dgm:prSet>
      <dgm:spPr/>
    </dgm:pt>
    <dgm:pt modelId="{DD9F4607-549C-450F-984F-3AA35EE6D60C}" type="pres">
      <dgm:prSet presAssocID="{ED0C9982-19D5-4BA9-92E8-7E0E91AC20AB}" presName="Name1" presStyleCnt="0"/>
      <dgm:spPr/>
    </dgm:pt>
    <dgm:pt modelId="{0944420E-D7E2-4F37-9061-1A5A0375DB9E}" type="pres">
      <dgm:prSet presAssocID="{ED0C9982-19D5-4BA9-92E8-7E0E91AC20AB}" presName="cycle" presStyleCnt="0"/>
      <dgm:spPr/>
    </dgm:pt>
    <dgm:pt modelId="{1A2BC283-0899-4A61-A4DC-518BF3691CCA}" type="pres">
      <dgm:prSet presAssocID="{ED0C9982-19D5-4BA9-92E8-7E0E91AC20AB}" presName="srcNode" presStyleLbl="node1" presStyleIdx="0" presStyleCnt="5"/>
      <dgm:spPr/>
    </dgm:pt>
    <dgm:pt modelId="{77089FC4-68CD-4722-960E-22F4381347ED}" type="pres">
      <dgm:prSet presAssocID="{ED0C9982-19D5-4BA9-92E8-7E0E91AC20AB}" presName="conn" presStyleLbl="parChTrans1D2" presStyleIdx="0" presStyleCnt="1"/>
      <dgm:spPr/>
    </dgm:pt>
    <dgm:pt modelId="{162DB9CF-1272-43C7-A4A2-4BE5FBB29B86}" type="pres">
      <dgm:prSet presAssocID="{ED0C9982-19D5-4BA9-92E8-7E0E91AC20AB}" presName="extraNode" presStyleLbl="node1" presStyleIdx="0" presStyleCnt="5"/>
      <dgm:spPr/>
    </dgm:pt>
    <dgm:pt modelId="{79241A0B-CB2A-41FD-85CE-BD47B7B3D503}" type="pres">
      <dgm:prSet presAssocID="{ED0C9982-19D5-4BA9-92E8-7E0E91AC20AB}" presName="dstNode" presStyleLbl="node1" presStyleIdx="0" presStyleCnt="5"/>
      <dgm:spPr/>
    </dgm:pt>
    <dgm:pt modelId="{25F10AD0-7FA4-4184-9660-EB9C37A984B4}" type="pres">
      <dgm:prSet presAssocID="{F97B06F5-9C3F-409C-90AA-C0BDAE5F6EDD}" presName="text_1" presStyleLbl="node1" presStyleIdx="0" presStyleCnt="5">
        <dgm:presLayoutVars>
          <dgm:bulletEnabled val="1"/>
        </dgm:presLayoutVars>
      </dgm:prSet>
      <dgm:spPr/>
    </dgm:pt>
    <dgm:pt modelId="{05C51897-5C0B-4F07-87A3-4329149B3A9A}" type="pres">
      <dgm:prSet presAssocID="{F97B06F5-9C3F-409C-90AA-C0BDAE5F6EDD}" presName="accent_1" presStyleCnt="0"/>
      <dgm:spPr/>
    </dgm:pt>
    <dgm:pt modelId="{369D0825-37DE-4B0A-BBAD-D0616739D9EA}" type="pres">
      <dgm:prSet presAssocID="{F97B06F5-9C3F-409C-90AA-C0BDAE5F6EDD}" presName="accentRepeatNode" presStyleLbl="solidFgAcc1" presStyleIdx="0" presStyleCnt="5"/>
      <dgm:spPr/>
    </dgm:pt>
    <dgm:pt modelId="{15AF66B4-AB72-4578-A463-BB6ED8C71EF5}" type="pres">
      <dgm:prSet presAssocID="{9617FD61-938F-48D8-AF03-4B942E23DEBE}" presName="text_2" presStyleLbl="node1" presStyleIdx="1" presStyleCnt="5">
        <dgm:presLayoutVars>
          <dgm:bulletEnabled val="1"/>
        </dgm:presLayoutVars>
      </dgm:prSet>
      <dgm:spPr/>
    </dgm:pt>
    <dgm:pt modelId="{8B066946-B280-4A63-8A28-D52EFA4FF181}" type="pres">
      <dgm:prSet presAssocID="{9617FD61-938F-48D8-AF03-4B942E23DEBE}" presName="accent_2" presStyleCnt="0"/>
      <dgm:spPr/>
    </dgm:pt>
    <dgm:pt modelId="{9A13A033-D193-4472-A10D-82AC08F40F6F}" type="pres">
      <dgm:prSet presAssocID="{9617FD61-938F-48D8-AF03-4B942E23DEBE}" presName="accentRepeatNode" presStyleLbl="solidFgAcc1" presStyleIdx="1" presStyleCnt="5"/>
      <dgm:spPr/>
    </dgm:pt>
    <dgm:pt modelId="{ADF40727-85DE-48E8-8A85-DCA8F0529BDB}" type="pres">
      <dgm:prSet presAssocID="{930055D8-10A8-481F-AB21-D44B67279250}" presName="text_3" presStyleLbl="node1" presStyleIdx="2" presStyleCnt="5">
        <dgm:presLayoutVars>
          <dgm:bulletEnabled val="1"/>
        </dgm:presLayoutVars>
      </dgm:prSet>
      <dgm:spPr/>
    </dgm:pt>
    <dgm:pt modelId="{A69BCEE4-8ED2-403B-99D9-1670D0258C07}" type="pres">
      <dgm:prSet presAssocID="{930055D8-10A8-481F-AB21-D44B67279250}" presName="accent_3" presStyleCnt="0"/>
      <dgm:spPr/>
    </dgm:pt>
    <dgm:pt modelId="{AE760669-AF44-43B3-89EA-6758233CE269}" type="pres">
      <dgm:prSet presAssocID="{930055D8-10A8-481F-AB21-D44B67279250}" presName="accentRepeatNode" presStyleLbl="solidFgAcc1" presStyleIdx="2" presStyleCnt="5"/>
      <dgm:spPr/>
    </dgm:pt>
    <dgm:pt modelId="{B1608DCA-C65A-45A5-85A1-234DDE0ACDD6}" type="pres">
      <dgm:prSet presAssocID="{7A10BC38-7EC4-4943-A63D-3F56708F0868}" presName="text_4" presStyleLbl="node1" presStyleIdx="3" presStyleCnt="5">
        <dgm:presLayoutVars>
          <dgm:bulletEnabled val="1"/>
        </dgm:presLayoutVars>
      </dgm:prSet>
      <dgm:spPr/>
    </dgm:pt>
    <dgm:pt modelId="{92614268-08AE-4F1F-B7C9-187C5A9AE03A}" type="pres">
      <dgm:prSet presAssocID="{7A10BC38-7EC4-4943-A63D-3F56708F0868}" presName="accent_4" presStyleCnt="0"/>
      <dgm:spPr/>
    </dgm:pt>
    <dgm:pt modelId="{07B23852-E946-490E-9D64-C32FA2D96A03}" type="pres">
      <dgm:prSet presAssocID="{7A10BC38-7EC4-4943-A63D-3F56708F0868}" presName="accentRepeatNode" presStyleLbl="solidFgAcc1" presStyleIdx="3" presStyleCnt="5"/>
      <dgm:spPr/>
    </dgm:pt>
    <dgm:pt modelId="{D216CB47-3ECE-4024-901F-E39BF2DBC56F}" type="pres">
      <dgm:prSet presAssocID="{2D1C55E8-58E5-4D36-8FE1-DCB019C6C527}" presName="text_5" presStyleLbl="node1" presStyleIdx="4" presStyleCnt="5">
        <dgm:presLayoutVars>
          <dgm:bulletEnabled val="1"/>
        </dgm:presLayoutVars>
      </dgm:prSet>
      <dgm:spPr/>
    </dgm:pt>
    <dgm:pt modelId="{603BAF06-1B2C-4DC7-BCDA-F7E534B758E9}" type="pres">
      <dgm:prSet presAssocID="{2D1C55E8-58E5-4D36-8FE1-DCB019C6C527}" presName="accent_5" presStyleCnt="0"/>
      <dgm:spPr/>
    </dgm:pt>
    <dgm:pt modelId="{A4D0F87C-F36B-4E49-B90E-C1FF3FE2B4B1}" type="pres">
      <dgm:prSet presAssocID="{2D1C55E8-58E5-4D36-8FE1-DCB019C6C527}" presName="accentRepeatNode" presStyleLbl="solidFgAcc1" presStyleIdx="4" presStyleCnt="5"/>
      <dgm:spPr/>
    </dgm:pt>
  </dgm:ptLst>
  <dgm:cxnLst>
    <dgm:cxn modelId="{10803142-796B-43F5-B2F9-1FB6B3A38F34}" type="presOf" srcId="{2D1C55E8-58E5-4D36-8FE1-DCB019C6C527}" destId="{D216CB47-3ECE-4024-901F-E39BF2DBC56F}" srcOrd="0" destOrd="0" presId="urn:microsoft.com/office/officeart/2008/layout/VerticalCurvedList"/>
    <dgm:cxn modelId="{45F5AE62-136F-4354-92A1-6FB74CC4E977}" srcId="{ED0C9982-19D5-4BA9-92E8-7E0E91AC20AB}" destId="{9617FD61-938F-48D8-AF03-4B942E23DEBE}" srcOrd="1" destOrd="0" parTransId="{AF3FF86C-1966-4A5F-B424-885121D86D5B}" sibTransId="{69D223C1-BDB7-4896-949D-ACA268203324}"/>
    <dgm:cxn modelId="{E1775144-ADEF-4493-84F0-8A7B1DF8F00D}" srcId="{ED0C9982-19D5-4BA9-92E8-7E0E91AC20AB}" destId="{7A10BC38-7EC4-4943-A63D-3F56708F0868}" srcOrd="3" destOrd="0" parTransId="{6FC109A6-9B29-4F30-A93D-3494205FC6F9}" sibTransId="{C9CCE9ED-669E-453A-B57D-4A53EE2C030D}"/>
    <dgm:cxn modelId="{FF3FB969-543A-404F-B53D-DDC9EDF8602C}" srcId="{ED0C9982-19D5-4BA9-92E8-7E0E91AC20AB}" destId="{930055D8-10A8-481F-AB21-D44B67279250}" srcOrd="2" destOrd="0" parTransId="{71965B5E-30CA-4489-B1C6-EE5A3D1D6BD9}" sibTransId="{CB80975F-CFC7-40F6-A729-8C5B5BADA06B}"/>
    <dgm:cxn modelId="{F7E4894F-C3DE-48E8-8778-DAD5F5428905}" type="presOf" srcId="{F97B06F5-9C3F-409C-90AA-C0BDAE5F6EDD}" destId="{25F10AD0-7FA4-4184-9660-EB9C37A984B4}" srcOrd="0" destOrd="0" presId="urn:microsoft.com/office/officeart/2008/layout/VerticalCurvedList"/>
    <dgm:cxn modelId="{7007017F-6A8B-4BAB-B3DF-A5E4FA813CEC}" type="presOf" srcId="{ED0C9982-19D5-4BA9-92E8-7E0E91AC20AB}" destId="{85511084-39CB-4CF9-8B4C-97D49C56F9D9}" srcOrd="0" destOrd="0" presId="urn:microsoft.com/office/officeart/2008/layout/VerticalCurvedList"/>
    <dgm:cxn modelId="{6AA27093-3A65-4062-BF31-AE4205790410}" type="presOf" srcId="{9617FD61-938F-48D8-AF03-4B942E23DEBE}" destId="{15AF66B4-AB72-4578-A463-BB6ED8C71EF5}" srcOrd="0" destOrd="0" presId="urn:microsoft.com/office/officeart/2008/layout/VerticalCurvedList"/>
    <dgm:cxn modelId="{7E340EA9-B964-401B-95FC-8125A62F73D2}" srcId="{ED0C9982-19D5-4BA9-92E8-7E0E91AC20AB}" destId="{2D1C55E8-58E5-4D36-8FE1-DCB019C6C527}" srcOrd="4" destOrd="0" parTransId="{617285FB-D912-4BB7-8B44-FBA53B614A30}" sibTransId="{D1F3E52E-CD05-4DDA-B906-197DA940FC3E}"/>
    <dgm:cxn modelId="{5444C3D4-C6B2-4513-B6FF-7575C02684E0}" srcId="{ED0C9982-19D5-4BA9-92E8-7E0E91AC20AB}" destId="{F97B06F5-9C3F-409C-90AA-C0BDAE5F6EDD}" srcOrd="0" destOrd="0" parTransId="{423A1C30-5E10-4E8E-BA11-B085244B170C}" sibTransId="{05399407-E3C0-4736-8FB1-968B9FE04E28}"/>
    <dgm:cxn modelId="{BB2489EF-7692-4CCC-B031-B593755D9CA1}" type="presOf" srcId="{930055D8-10A8-481F-AB21-D44B67279250}" destId="{ADF40727-85DE-48E8-8A85-DCA8F0529BDB}" srcOrd="0" destOrd="0" presId="urn:microsoft.com/office/officeart/2008/layout/VerticalCurvedList"/>
    <dgm:cxn modelId="{6F6FA2F8-12D3-4660-A821-6F12663C78A9}" type="presOf" srcId="{7A10BC38-7EC4-4943-A63D-3F56708F0868}" destId="{B1608DCA-C65A-45A5-85A1-234DDE0ACDD6}" srcOrd="0" destOrd="0" presId="urn:microsoft.com/office/officeart/2008/layout/VerticalCurvedList"/>
    <dgm:cxn modelId="{082054FB-DE5C-4658-9413-7FB1C749285A}" type="presOf" srcId="{05399407-E3C0-4736-8FB1-968B9FE04E28}" destId="{77089FC4-68CD-4722-960E-22F4381347ED}" srcOrd="0" destOrd="0" presId="urn:microsoft.com/office/officeart/2008/layout/VerticalCurvedList"/>
    <dgm:cxn modelId="{6F88CEC8-4607-4862-A227-9D9E378D8632}" type="presParOf" srcId="{85511084-39CB-4CF9-8B4C-97D49C56F9D9}" destId="{DD9F4607-549C-450F-984F-3AA35EE6D60C}" srcOrd="0" destOrd="0" presId="urn:microsoft.com/office/officeart/2008/layout/VerticalCurvedList"/>
    <dgm:cxn modelId="{9017C846-61F1-4B00-B12B-5BE482481E6E}" type="presParOf" srcId="{DD9F4607-549C-450F-984F-3AA35EE6D60C}" destId="{0944420E-D7E2-4F37-9061-1A5A0375DB9E}" srcOrd="0" destOrd="0" presId="urn:microsoft.com/office/officeart/2008/layout/VerticalCurvedList"/>
    <dgm:cxn modelId="{8F2D603E-901B-4AB7-8BA3-3CD37909EB51}" type="presParOf" srcId="{0944420E-D7E2-4F37-9061-1A5A0375DB9E}" destId="{1A2BC283-0899-4A61-A4DC-518BF3691CCA}" srcOrd="0" destOrd="0" presId="urn:microsoft.com/office/officeart/2008/layout/VerticalCurvedList"/>
    <dgm:cxn modelId="{11EE84F0-F2AB-4749-A0B8-195BF93EA181}" type="presParOf" srcId="{0944420E-D7E2-4F37-9061-1A5A0375DB9E}" destId="{77089FC4-68CD-4722-960E-22F4381347ED}" srcOrd="1" destOrd="0" presId="urn:microsoft.com/office/officeart/2008/layout/VerticalCurvedList"/>
    <dgm:cxn modelId="{B69F584E-0F60-4C4D-8F7B-463B7C5F02C4}" type="presParOf" srcId="{0944420E-D7E2-4F37-9061-1A5A0375DB9E}" destId="{162DB9CF-1272-43C7-A4A2-4BE5FBB29B86}" srcOrd="2" destOrd="0" presId="urn:microsoft.com/office/officeart/2008/layout/VerticalCurvedList"/>
    <dgm:cxn modelId="{CAF52B6E-5AEF-4675-BD45-8EF49897CB38}" type="presParOf" srcId="{0944420E-D7E2-4F37-9061-1A5A0375DB9E}" destId="{79241A0B-CB2A-41FD-85CE-BD47B7B3D503}" srcOrd="3" destOrd="0" presId="urn:microsoft.com/office/officeart/2008/layout/VerticalCurvedList"/>
    <dgm:cxn modelId="{EA348CC0-51FC-4608-8989-C5466AC9FF76}" type="presParOf" srcId="{DD9F4607-549C-450F-984F-3AA35EE6D60C}" destId="{25F10AD0-7FA4-4184-9660-EB9C37A984B4}" srcOrd="1" destOrd="0" presId="urn:microsoft.com/office/officeart/2008/layout/VerticalCurvedList"/>
    <dgm:cxn modelId="{54F6E436-6970-4269-805A-4DCFC76A64F5}" type="presParOf" srcId="{DD9F4607-549C-450F-984F-3AA35EE6D60C}" destId="{05C51897-5C0B-4F07-87A3-4329149B3A9A}" srcOrd="2" destOrd="0" presId="urn:microsoft.com/office/officeart/2008/layout/VerticalCurvedList"/>
    <dgm:cxn modelId="{CEFB3C79-37EE-4BB7-AB15-159BDC780E2F}" type="presParOf" srcId="{05C51897-5C0B-4F07-87A3-4329149B3A9A}" destId="{369D0825-37DE-4B0A-BBAD-D0616739D9EA}" srcOrd="0" destOrd="0" presId="urn:microsoft.com/office/officeart/2008/layout/VerticalCurvedList"/>
    <dgm:cxn modelId="{E335CC94-171E-4D06-A5A2-5A5262EE2A96}" type="presParOf" srcId="{DD9F4607-549C-450F-984F-3AA35EE6D60C}" destId="{15AF66B4-AB72-4578-A463-BB6ED8C71EF5}" srcOrd="3" destOrd="0" presId="urn:microsoft.com/office/officeart/2008/layout/VerticalCurvedList"/>
    <dgm:cxn modelId="{50989CB7-79B7-4518-8570-5FC34DC42D20}" type="presParOf" srcId="{DD9F4607-549C-450F-984F-3AA35EE6D60C}" destId="{8B066946-B280-4A63-8A28-D52EFA4FF181}" srcOrd="4" destOrd="0" presId="urn:microsoft.com/office/officeart/2008/layout/VerticalCurvedList"/>
    <dgm:cxn modelId="{C1C69F94-EEA7-48AD-8268-35B5D50989E4}" type="presParOf" srcId="{8B066946-B280-4A63-8A28-D52EFA4FF181}" destId="{9A13A033-D193-4472-A10D-82AC08F40F6F}" srcOrd="0" destOrd="0" presId="urn:microsoft.com/office/officeart/2008/layout/VerticalCurvedList"/>
    <dgm:cxn modelId="{A5F7A4AB-DC08-4956-B212-F6CDC61EDBA2}" type="presParOf" srcId="{DD9F4607-549C-450F-984F-3AA35EE6D60C}" destId="{ADF40727-85DE-48E8-8A85-DCA8F0529BDB}" srcOrd="5" destOrd="0" presId="urn:microsoft.com/office/officeart/2008/layout/VerticalCurvedList"/>
    <dgm:cxn modelId="{C8449960-9F11-4D41-9D9C-80FF86C68C78}" type="presParOf" srcId="{DD9F4607-549C-450F-984F-3AA35EE6D60C}" destId="{A69BCEE4-8ED2-403B-99D9-1670D0258C07}" srcOrd="6" destOrd="0" presId="urn:microsoft.com/office/officeart/2008/layout/VerticalCurvedList"/>
    <dgm:cxn modelId="{AA64AFEB-C046-4A0B-960F-5B56CF9DA116}" type="presParOf" srcId="{A69BCEE4-8ED2-403B-99D9-1670D0258C07}" destId="{AE760669-AF44-43B3-89EA-6758233CE269}" srcOrd="0" destOrd="0" presId="urn:microsoft.com/office/officeart/2008/layout/VerticalCurvedList"/>
    <dgm:cxn modelId="{F6566551-C6D1-4DB8-BCEC-308C80E400D8}" type="presParOf" srcId="{DD9F4607-549C-450F-984F-3AA35EE6D60C}" destId="{B1608DCA-C65A-45A5-85A1-234DDE0ACDD6}" srcOrd="7" destOrd="0" presId="urn:microsoft.com/office/officeart/2008/layout/VerticalCurvedList"/>
    <dgm:cxn modelId="{834D726B-387A-43F2-A9AC-C10A2BB286E5}" type="presParOf" srcId="{DD9F4607-549C-450F-984F-3AA35EE6D60C}" destId="{92614268-08AE-4F1F-B7C9-187C5A9AE03A}" srcOrd="8" destOrd="0" presId="urn:microsoft.com/office/officeart/2008/layout/VerticalCurvedList"/>
    <dgm:cxn modelId="{CC78DB8D-79F4-4AC3-AC4B-9109843D23AA}" type="presParOf" srcId="{92614268-08AE-4F1F-B7C9-187C5A9AE03A}" destId="{07B23852-E946-490E-9D64-C32FA2D96A03}" srcOrd="0" destOrd="0" presId="urn:microsoft.com/office/officeart/2008/layout/VerticalCurvedList"/>
    <dgm:cxn modelId="{F3BE3151-2489-474D-A797-6EA9AD0AD1FE}" type="presParOf" srcId="{DD9F4607-549C-450F-984F-3AA35EE6D60C}" destId="{D216CB47-3ECE-4024-901F-E39BF2DBC56F}" srcOrd="9" destOrd="0" presId="urn:microsoft.com/office/officeart/2008/layout/VerticalCurvedList"/>
    <dgm:cxn modelId="{3AC0F526-6072-4F89-A6BE-76F8CE9577CA}" type="presParOf" srcId="{DD9F4607-549C-450F-984F-3AA35EE6D60C}" destId="{603BAF06-1B2C-4DC7-BCDA-F7E534B758E9}" srcOrd="10" destOrd="0" presId="urn:microsoft.com/office/officeart/2008/layout/VerticalCurvedList"/>
    <dgm:cxn modelId="{21F6E750-5A77-45E2-83BD-AFEDEAE46B60}" type="presParOf" srcId="{603BAF06-1B2C-4DC7-BCDA-F7E534B758E9}" destId="{A4D0F87C-F36B-4E49-B90E-C1FF3FE2B4B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89FC4-68CD-4722-960E-22F4381347ED}">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5">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10AD0-7FA4-4184-9660-EB9C37A984B4}">
      <dsp:nvSpPr>
        <dsp:cNvPr id="0" name=""/>
        <dsp:cNvSpPr/>
      </dsp:nvSpPr>
      <dsp:spPr>
        <a:xfrm>
          <a:off x="760076" y="507837"/>
          <a:ext cx="11312550" cy="1016325"/>
        </a:xfrm>
        <a:prstGeom prst="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For schools Rs.1000</a:t>
          </a:r>
        </a:p>
      </dsp:txBody>
      <dsp:txXfrm>
        <a:off x="760076" y="507837"/>
        <a:ext cx="11312550" cy="1016325"/>
      </dsp:txXfrm>
    </dsp:sp>
    <dsp:sp modelId="{369D0825-37DE-4B0A-BBAD-D0616739D9EA}">
      <dsp:nvSpPr>
        <dsp:cNvPr id="0" name=""/>
        <dsp:cNvSpPr/>
      </dsp:nvSpPr>
      <dsp:spPr>
        <a:xfrm>
          <a:off x="124873" y="380796"/>
          <a:ext cx="1270406" cy="1270406"/>
        </a:xfrm>
        <a:prstGeom prst="ellipse">
          <a:avLst/>
        </a:prstGeom>
        <a:solidFill>
          <a:schemeClr val="lt1">
            <a:hueOff val="0"/>
            <a:satOff val="0"/>
            <a:lumOff val="0"/>
            <a:alphaOff val="0"/>
          </a:schemeClr>
        </a:solidFill>
        <a:ln w="25400" cap="flat" cmpd="sng" algn="ctr">
          <a:solidFill>
            <a:schemeClr val="accent5">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AF66B4-AB72-4578-A463-BB6ED8C71EF5}">
      <dsp:nvSpPr>
        <dsp:cNvPr id="0" name=""/>
        <dsp:cNvSpPr/>
      </dsp:nvSpPr>
      <dsp:spPr>
        <a:xfrm>
          <a:off x="1488345" y="2031837"/>
          <a:ext cx="10584281" cy="1016325"/>
        </a:xfrm>
        <a:prstGeom prst="rect">
          <a:avLst/>
        </a:prstGeom>
        <a:solidFill>
          <a:schemeClr val="accent5">
            <a:shade val="50000"/>
            <a:hueOff val="90312"/>
            <a:satOff val="2033"/>
            <a:lumOff val="157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Monthly Subscription Rs.1500</a:t>
          </a:r>
        </a:p>
      </dsp:txBody>
      <dsp:txXfrm>
        <a:off x="1488345" y="2031837"/>
        <a:ext cx="10584281" cy="1016325"/>
      </dsp:txXfrm>
    </dsp:sp>
    <dsp:sp modelId="{9A13A033-D193-4472-A10D-82AC08F40F6F}">
      <dsp:nvSpPr>
        <dsp:cNvPr id="0" name=""/>
        <dsp:cNvSpPr/>
      </dsp:nvSpPr>
      <dsp:spPr>
        <a:xfrm>
          <a:off x="853142" y="1904796"/>
          <a:ext cx="1270406" cy="1270406"/>
        </a:xfrm>
        <a:prstGeom prst="ellipse">
          <a:avLst/>
        </a:prstGeom>
        <a:solidFill>
          <a:schemeClr val="lt1">
            <a:hueOff val="0"/>
            <a:satOff val="0"/>
            <a:lumOff val="0"/>
            <a:alphaOff val="0"/>
          </a:schemeClr>
        </a:solidFill>
        <a:ln w="25400" cap="flat" cmpd="sng" algn="ctr">
          <a:solidFill>
            <a:schemeClr val="accent5">
              <a:shade val="50000"/>
              <a:hueOff val="90312"/>
              <a:satOff val="2033"/>
              <a:lumOff val="15728"/>
              <a:alphaOff val="0"/>
            </a:schemeClr>
          </a:solidFill>
          <a:prstDash val="solid"/>
        </a:ln>
        <a:effectLst/>
      </dsp:spPr>
      <dsp:style>
        <a:lnRef idx="2">
          <a:scrgbClr r="0" g="0" b="0"/>
        </a:lnRef>
        <a:fillRef idx="1">
          <a:scrgbClr r="0" g="0" b="0"/>
        </a:fillRef>
        <a:effectRef idx="0">
          <a:scrgbClr r="0" g="0" b="0"/>
        </a:effectRef>
        <a:fontRef idx="minor"/>
      </dsp:style>
    </dsp:sp>
    <dsp:sp modelId="{ADF40727-85DE-48E8-8A85-DCA8F0529BDB}">
      <dsp:nvSpPr>
        <dsp:cNvPr id="0" name=""/>
        <dsp:cNvSpPr/>
      </dsp:nvSpPr>
      <dsp:spPr>
        <a:xfrm>
          <a:off x="1711865" y="3555837"/>
          <a:ext cx="10360761" cy="1016325"/>
        </a:xfrm>
        <a:prstGeom prst="rect">
          <a:avLst/>
        </a:prstGeom>
        <a:solidFill>
          <a:schemeClr val="accent5">
            <a:shade val="50000"/>
            <a:hueOff val="180624"/>
            <a:satOff val="4066"/>
            <a:lumOff val="31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Premium Subscription RS.2000</a:t>
          </a:r>
        </a:p>
      </dsp:txBody>
      <dsp:txXfrm>
        <a:off x="1711865" y="3555837"/>
        <a:ext cx="10360761" cy="1016325"/>
      </dsp:txXfrm>
    </dsp:sp>
    <dsp:sp modelId="{AE760669-AF44-43B3-89EA-6758233CE269}">
      <dsp:nvSpPr>
        <dsp:cNvPr id="0" name=""/>
        <dsp:cNvSpPr/>
      </dsp:nvSpPr>
      <dsp:spPr>
        <a:xfrm>
          <a:off x="1076662" y="3428796"/>
          <a:ext cx="1270406" cy="1270406"/>
        </a:xfrm>
        <a:prstGeom prst="ellipse">
          <a:avLst/>
        </a:prstGeom>
        <a:solidFill>
          <a:schemeClr val="lt1">
            <a:hueOff val="0"/>
            <a:satOff val="0"/>
            <a:lumOff val="0"/>
            <a:alphaOff val="0"/>
          </a:schemeClr>
        </a:solidFill>
        <a:ln w="25400" cap="flat" cmpd="sng" algn="ctr">
          <a:solidFill>
            <a:schemeClr val="accent5">
              <a:shade val="50000"/>
              <a:hueOff val="180624"/>
              <a:satOff val="4066"/>
              <a:lumOff val="31457"/>
              <a:alphaOff val="0"/>
            </a:schemeClr>
          </a:solidFill>
          <a:prstDash val="solid"/>
        </a:ln>
        <a:effectLst/>
      </dsp:spPr>
      <dsp:style>
        <a:lnRef idx="2">
          <a:scrgbClr r="0" g="0" b="0"/>
        </a:lnRef>
        <a:fillRef idx="1">
          <a:scrgbClr r="0" g="0" b="0"/>
        </a:fillRef>
        <a:effectRef idx="0">
          <a:scrgbClr r="0" g="0" b="0"/>
        </a:effectRef>
        <a:fontRef idx="minor"/>
      </dsp:style>
    </dsp:sp>
    <dsp:sp modelId="{B1608DCA-C65A-45A5-85A1-234DDE0ACDD6}">
      <dsp:nvSpPr>
        <dsp:cNvPr id="0" name=""/>
        <dsp:cNvSpPr/>
      </dsp:nvSpPr>
      <dsp:spPr>
        <a:xfrm>
          <a:off x="1488345" y="5079837"/>
          <a:ext cx="10584281" cy="1016325"/>
        </a:xfrm>
        <a:prstGeom prst="rect">
          <a:avLst/>
        </a:prstGeom>
        <a:solidFill>
          <a:schemeClr val="accent5">
            <a:shade val="50000"/>
            <a:hueOff val="180624"/>
            <a:satOff val="4066"/>
            <a:lumOff val="314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Free 3 Month Trail Subscription</a:t>
          </a:r>
        </a:p>
      </dsp:txBody>
      <dsp:txXfrm>
        <a:off x="1488345" y="5079837"/>
        <a:ext cx="10584281" cy="1016325"/>
      </dsp:txXfrm>
    </dsp:sp>
    <dsp:sp modelId="{07B23852-E946-490E-9D64-C32FA2D96A03}">
      <dsp:nvSpPr>
        <dsp:cNvPr id="0" name=""/>
        <dsp:cNvSpPr/>
      </dsp:nvSpPr>
      <dsp:spPr>
        <a:xfrm>
          <a:off x="853142" y="4952796"/>
          <a:ext cx="1270406" cy="1270406"/>
        </a:xfrm>
        <a:prstGeom prst="ellipse">
          <a:avLst/>
        </a:prstGeom>
        <a:solidFill>
          <a:schemeClr val="lt1">
            <a:hueOff val="0"/>
            <a:satOff val="0"/>
            <a:lumOff val="0"/>
            <a:alphaOff val="0"/>
          </a:schemeClr>
        </a:solidFill>
        <a:ln w="25400" cap="flat" cmpd="sng" algn="ctr">
          <a:solidFill>
            <a:schemeClr val="accent5">
              <a:shade val="50000"/>
              <a:hueOff val="180624"/>
              <a:satOff val="4066"/>
              <a:lumOff val="31457"/>
              <a:alphaOff val="0"/>
            </a:schemeClr>
          </a:solidFill>
          <a:prstDash val="solid"/>
        </a:ln>
        <a:effectLst/>
      </dsp:spPr>
      <dsp:style>
        <a:lnRef idx="2">
          <a:scrgbClr r="0" g="0" b="0"/>
        </a:lnRef>
        <a:fillRef idx="1">
          <a:scrgbClr r="0" g="0" b="0"/>
        </a:fillRef>
        <a:effectRef idx="0">
          <a:scrgbClr r="0" g="0" b="0"/>
        </a:effectRef>
        <a:fontRef idx="minor"/>
      </dsp:style>
    </dsp:sp>
    <dsp:sp modelId="{D216CB47-3ECE-4024-901F-E39BF2DBC56F}">
      <dsp:nvSpPr>
        <dsp:cNvPr id="0" name=""/>
        <dsp:cNvSpPr/>
      </dsp:nvSpPr>
      <dsp:spPr>
        <a:xfrm>
          <a:off x="760076" y="6603837"/>
          <a:ext cx="11312550" cy="1016325"/>
        </a:xfrm>
        <a:prstGeom prst="rect">
          <a:avLst/>
        </a:prstGeom>
        <a:solidFill>
          <a:schemeClr val="accent5">
            <a:shade val="50000"/>
            <a:hueOff val="90312"/>
            <a:satOff val="2033"/>
            <a:lumOff val="157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Social Media Commercialization</a:t>
          </a:r>
        </a:p>
      </dsp:txBody>
      <dsp:txXfrm>
        <a:off x="760076" y="6603837"/>
        <a:ext cx="11312550" cy="1016325"/>
      </dsp:txXfrm>
    </dsp:sp>
    <dsp:sp modelId="{A4D0F87C-F36B-4E49-B90E-C1FF3FE2B4B1}">
      <dsp:nvSpPr>
        <dsp:cNvPr id="0" name=""/>
        <dsp:cNvSpPr/>
      </dsp:nvSpPr>
      <dsp:spPr>
        <a:xfrm>
          <a:off x="124873" y="6476796"/>
          <a:ext cx="1270406" cy="1270406"/>
        </a:xfrm>
        <a:prstGeom prst="ellipse">
          <a:avLst/>
        </a:prstGeom>
        <a:solidFill>
          <a:schemeClr val="lt1">
            <a:hueOff val="0"/>
            <a:satOff val="0"/>
            <a:lumOff val="0"/>
            <a:alphaOff val="0"/>
          </a:schemeClr>
        </a:solidFill>
        <a:ln w="25400" cap="flat" cmpd="sng" algn="ctr">
          <a:solidFill>
            <a:schemeClr val="accent5">
              <a:shade val="50000"/>
              <a:hueOff val="90312"/>
              <a:satOff val="2033"/>
              <a:lumOff val="157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600" y="1143001"/>
            <a:ext cx="15544800" cy="2205038"/>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2743200" y="37719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p:nvPicPr>
        <p:blipFill rotWithShape="1">
          <a:blip r:embed="rId2"/>
          <a:srcRect t="90286" r="71976"/>
          <a:stretch/>
        </p:blipFill>
        <p:spPr>
          <a:xfrm>
            <a:off x="0" y="9559953"/>
            <a:ext cx="3771900" cy="735462"/>
          </a:xfrm>
          <a:prstGeom prst="rect">
            <a:avLst/>
          </a:prstGeom>
        </p:spPr>
      </p:pic>
    </p:spTree>
    <p:extLst>
      <p:ext uri="{BB962C8B-B14F-4D97-AF65-F5344CB8AC3E}">
        <p14:creationId xmlns:p14="http://schemas.microsoft.com/office/powerpoint/2010/main" val="38068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1"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p:nvSpPr>
        <p:spPr>
          <a:xfrm>
            <a:off x="17152713" y="9739313"/>
            <a:ext cx="1020987" cy="547688"/>
          </a:xfrm>
          <a:prstGeom prst="rect">
            <a:avLst/>
          </a:prstGeom>
        </p:spPr>
        <p:txBody>
          <a:bodyPr vert="horz" lIns="137160" tIns="68580" rIns="137160" bIns="6858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z="2100" smtClean="0"/>
              <a:pPr/>
              <a:t>‹#›</a:t>
            </a:fld>
            <a:endParaRPr lang="en-US" sz="2100"/>
          </a:p>
        </p:txBody>
      </p:sp>
    </p:spTree>
    <p:extLst>
      <p:ext uri="{BB962C8B-B14F-4D97-AF65-F5344CB8AC3E}">
        <p14:creationId xmlns:p14="http://schemas.microsoft.com/office/powerpoint/2010/main" val="421121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2" y="409575"/>
            <a:ext cx="6016626" cy="1743075"/>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7150100" y="409577"/>
            <a:ext cx="10223501"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2" y="2152652"/>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2" name="二等辺三角形 11"/>
          <p:cNvSpPr/>
          <p:nvPr/>
        </p:nvSpPr>
        <p:spPr>
          <a:xfrm>
            <a:off x="0" y="9609016"/>
            <a:ext cx="18288000" cy="679328"/>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4"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2339062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111088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2938882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9"/>
            <a:ext cx="4114800" cy="8777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411959"/>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105246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0"/>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p:nvPicPr>
        <p:blipFill rotWithShape="1">
          <a:blip r:embed="rId2"/>
          <a:srcRect t="90286" r="71976"/>
          <a:stretch/>
        </p:blipFill>
        <p:spPr>
          <a:xfrm>
            <a:off x="0" y="9559953"/>
            <a:ext cx="3771900" cy="735462"/>
          </a:xfrm>
          <a:prstGeom prst="rect">
            <a:avLst/>
          </a:prstGeom>
        </p:spPr>
      </p:pic>
    </p:spTree>
    <p:extLst>
      <p:ext uri="{BB962C8B-B14F-4D97-AF65-F5344CB8AC3E}">
        <p14:creationId xmlns:p14="http://schemas.microsoft.com/office/powerpoint/2010/main" val="42248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350643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45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4626" y="4255631"/>
            <a:ext cx="15544800" cy="2043113"/>
          </a:xfrm>
        </p:spPr>
        <p:txBody>
          <a:bodyPr anchor="t"/>
          <a:lstStyle>
            <a:lvl1pPr algn="l">
              <a:defRPr sz="6000" b="1" cap="all"/>
            </a:lvl1pPr>
          </a:lstStyle>
          <a:p>
            <a:r>
              <a:rPr lang="en-US"/>
              <a:t>Section Title</a:t>
            </a:r>
          </a:p>
        </p:txBody>
      </p:sp>
      <p:sp>
        <p:nvSpPr>
          <p:cNvPr id="3" name="Text Placeholder 2"/>
          <p:cNvSpPr>
            <a:spLocks noGrp="1"/>
          </p:cNvSpPr>
          <p:nvPr>
            <p:ph type="body" idx="1" hasCustomPrompt="1"/>
          </p:nvPr>
        </p:nvSpPr>
        <p:spPr>
          <a:xfrm>
            <a:off x="1444626" y="6355892"/>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p:nvSpPr>
        <p:spPr>
          <a:xfrm>
            <a:off x="3948653" y="9739312"/>
            <a:ext cx="10224548" cy="547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tx1"/>
                </a:solidFill>
              </a:rPr>
              <a:t>ITXXXXXXXX</a:t>
            </a:r>
            <a:r>
              <a:rPr lang="en-US" sz="2700">
                <a:solidFill>
                  <a:schemeClr val="tx1"/>
                </a:solidFill>
              </a:rPr>
              <a:t>   |   &lt;</a:t>
            </a:r>
            <a:r>
              <a:rPr lang="en-US" sz="2700" b="1">
                <a:solidFill>
                  <a:schemeClr val="tx1"/>
                </a:solidFill>
              </a:rPr>
              <a:t>&lt;Student Name&gt;&gt;   </a:t>
            </a:r>
            <a:r>
              <a:rPr lang="en-US" sz="2700">
                <a:solidFill>
                  <a:schemeClr val="tx1"/>
                </a:solidFill>
              </a:rPr>
              <a:t>|   </a:t>
            </a:r>
            <a:r>
              <a:rPr lang="en-US" sz="2700" b="0">
                <a:solidFill>
                  <a:schemeClr val="tx1"/>
                </a:solidFill>
              </a:rPr>
              <a:t>&lt;&lt;Project ID&gt;&gt;</a:t>
            </a:r>
          </a:p>
        </p:txBody>
      </p:sp>
    </p:spTree>
    <p:extLst>
      <p:ext uri="{BB962C8B-B14F-4D97-AF65-F5344CB8AC3E}">
        <p14:creationId xmlns:p14="http://schemas.microsoft.com/office/powerpoint/2010/main" val="153803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4626" y="4255631"/>
            <a:ext cx="15544800" cy="2043113"/>
          </a:xfrm>
        </p:spPr>
        <p:txBody>
          <a:bodyPr anchor="t"/>
          <a:lstStyle>
            <a:lvl1pPr algn="l">
              <a:defRPr sz="6000" b="1" cap="all"/>
            </a:lvl1pPr>
          </a:lstStyle>
          <a:p>
            <a:r>
              <a:rPr lang="en-US"/>
              <a:t>Student IT Number | Student Name</a:t>
            </a:r>
          </a:p>
        </p:txBody>
      </p:sp>
      <p:sp>
        <p:nvSpPr>
          <p:cNvPr id="3" name="Text Placeholder 2"/>
          <p:cNvSpPr>
            <a:spLocks noGrp="1"/>
          </p:cNvSpPr>
          <p:nvPr>
            <p:ph type="body" idx="1" hasCustomPrompt="1"/>
          </p:nvPr>
        </p:nvSpPr>
        <p:spPr>
          <a:xfrm>
            <a:off x="1444626" y="6355892"/>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Student’s Specialization</a:t>
            </a:r>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4" name="Rectangle 3">
            <a:extLst>
              <a:ext uri="{FF2B5EF4-FFF2-40B4-BE49-F238E27FC236}">
                <a16:creationId xmlns:a16="http://schemas.microsoft.com/office/drawing/2014/main" id="{0A8789F7-2DE1-4BD0-98A0-4D627E8C7924}"/>
              </a:ext>
            </a:extLst>
          </p:cNvPr>
          <p:cNvSpPr/>
          <p:nvPr/>
        </p:nvSpPr>
        <p:spPr>
          <a:xfrm>
            <a:off x="15201900" y="228600"/>
            <a:ext cx="2971800" cy="342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t>Student Must add a professional photo to this cage</a:t>
            </a:r>
          </a:p>
        </p:txBody>
      </p:sp>
    </p:spTree>
    <p:extLst>
      <p:ext uri="{BB962C8B-B14F-4D97-AF65-F5344CB8AC3E}">
        <p14:creationId xmlns:p14="http://schemas.microsoft.com/office/powerpoint/2010/main" val="45197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400302"/>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96400" y="2400302"/>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7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1"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14401"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90053"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89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299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7526000" cy="11882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714500"/>
            <a:ext cx="17526000" cy="777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p:nvSpPr>
        <p:spPr>
          <a:xfrm>
            <a:off x="17152713" y="9739313"/>
            <a:ext cx="1020987" cy="547688"/>
          </a:xfrm>
          <a:prstGeom prst="rect">
            <a:avLst/>
          </a:prstGeom>
        </p:spPr>
        <p:txBody>
          <a:bodyPr vert="horz" lIns="137160" tIns="68580" rIns="137160" bIns="6858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z="2100" smtClean="0"/>
              <a:pPr/>
              <a:t>‹#›</a:t>
            </a:fld>
            <a:endParaRPr lang="en-US" sz="210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p:nvPicPr>
        <p:blipFill rotWithShape="1">
          <a:blip r:embed="rId16"/>
          <a:srcRect t="90286" r="71976"/>
          <a:stretch/>
        </p:blipFill>
        <p:spPr>
          <a:xfrm>
            <a:off x="0" y="9559953"/>
            <a:ext cx="3771900" cy="735462"/>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p:nvSpPr>
        <p:spPr>
          <a:xfrm>
            <a:off x="15430500" y="9805406"/>
            <a:ext cx="1600200" cy="369332"/>
          </a:xfrm>
          <a:prstGeom prst="rect">
            <a:avLst/>
          </a:prstGeom>
          <a:noFill/>
        </p:spPr>
        <p:txBody>
          <a:bodyPr wrap="square" rtlCol="0">
            <a:spAutoFit/>
          </a:bodyPr>
          <a:lstStyle/>
          <a:p>
            <a:fld id="{98C4007C-554A-4B16-A31C-089CB53EF86F}" type="datetime1">
              <a:rPr lang="en-US" sz="1800" b="1" smtClean="0"/>
              <a:t>5/20/2023</a:t>
            </a:fld>
            <a:endParaRPr lang="en-US" sz="1800" b="1"/>
          </a:p>
        </p:txBody>
      </p:sp>
    </p:spTree>
    <p:extLst>
      <p:ext uri="{BB962C8B-B14F-4D97-AF65-F5344CB8AC3E}">
        <p14:creationId xmlns:p14="http://schemas.microsoft.com/office/powerpoint/2010/main" val="3188226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1371600" rtl="0" eaLnBrk="1" latinLnBrk="0" hangingPunct="1">
        <a:spcBef>
          <a:spcPct val="0"/>
        </a:spcBef>
        <a:buNone/>
        <a:defRPr sz="6600" kern="1200">
          <a:solidFill>
            <a:schemeClr val="tx1"/>
          </a:solidFill>
          <a:latin typeface="Adobe Devanagari" pitchFamily="18" charset="0"/>
          <a:ea typeface="+mj-ea"/>
          <a:cs typeface="Adobe Devanagari" pitchFamily="18" charset="0"/>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41.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jpe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image" Target="../media/image40.jpeg"/><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56.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5.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58.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9.svg"/><Relationship Id="rId7" Type="http://schemas.openxmlformats.org/officeDocument/2006/relationships/diagramColors" Target="../diagrams/colors1.xml"/><Relationship Id="rId2" Type="http://schemas.openxmlformats.org/officeDocument/2006/relationships/image" Target="../media/image78.png"/><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83.jpe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25.sv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sv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3.svg"/><Relationship Id="rId5" Type="http://schemas.openxmlformats.org/officeDocument/2006/relationships/image" Target="../media/image30.svg"/><Relationship Id="rId10"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29570">
            <a:off x="-1782768" y="3672293"/>
            <a:ext cx="19892431" cy="11239223"/>
          </a:xfrm>
          <a:prstGeom prst="rect">
            <a:avLst/>
          </a:prstGeom>
        </p:spPr>
      </p:pic>
      <p:pic>
        <p:nvPicPr>
          <p:cNvPr id="3" name="Picture 3"/>
          <p:cNvPicPr>
            <a:picLocks noChangeAspect="1"/>
          </p:cNvPicPr>
          <p:nvPr/>
        </p:nvPicPr>
        <p:blipFill>
          <a:blip r:embed="rId5"/>
          <a:srcRect/>
          <a:stretch>
            <a:fillRect/>
          </a:stretch>
        </p:blipFill>
        <p:spPr>
          <a:xfrm>
            <a:off x="-812018" y="5560846"/>
            <a:ext cx="5050106" cy="7394908"/>
          </a:xfrm>
          <a:prstGeom prst="rect">
            <a:avLst/>
          </a:prstGeom>
        </p:spPr>
      </p:pic>
      <p:pic>
        <p:nvPicPr>
          <p:cNvPr id="4" name="Picture 4"/>
          <p:cNvPicPr>
            <a:picLocks noChangeAspect="1"/>
          </p:cNvPicPr>
          <p:nvPr/>
        </p:nvPicPr>
        <p:blipFill>
          <a:blip r:embed="rId6"/>
          <a:srcRect/>
          <a:stretch>
            <a:fillRect/>
          </a:stretch>
        </p:blipFill>
        <p:spPr>
          <a:xfrm rot="175687">
            <a:off x="2958396" y="6613236"/>
            <a:ext cx="5835593" cy="8693621"/>
          </a:xfrm>
          <a:prstGeom prst="rect">
            <a:avLst/>
          </a:prstGeom>
        </p:spPr>
      </p:pic>
      <p:pic>
        <p:nvPicPr>
          <p:cNvPr id="5" name="Picture 5"/>
          <p:cNvPicPr>
            <a:picLocks noChangeAspect="1"/>
          </p:cNvPicPr>
          <p:nvPr/>
        </p:nvPicPr>
        <p:blipFill>
          <a:blip r:embed="rId7"/>
          <a:srcRect/>
          <a:stretch>
            <a:fillRect/>
          </a:stretch>
        </p:blipFill>
        <p:spPr>
          <a:xfrm rot="344910">
            <a:off x="13735182" y="5677072"/>
            <a:ext cx="4395033" cy="7229664"/>
          </a:xfrm>
          <a:prstGeom prst="rect">
            <a:avLst/>
          </a:prstGeom>
        </p:spPr>
      </p:pic>
      <p:pic>
        <p:nvPicPr>
          <p:cNvPr id="6" name="Picture 6"/>
          <p:cNvPicPr>
            <a:picLocks noChangeAspect="1"/>
          </p:cNvPicPr>
          <p:nvPr/>
        </p:nvPicPr>
        <p:blipFill>
          <a:blip r:embed="rId8"/>
          <a:srcRect/>
          <a:stretch>
            <a:fillRect/>
          </a:stretch>
        </p:blipFill>
        <p:spPr>
          <a:xfrm rot="315444">
            <a:off x="8536989" y="6355565"/>
            <a:ext cx="5264309" cy="8394911"/>
          </a:xfrm>
          <a:prstGeom prst="rect">
            <a:avLst/>
          </a:prstGeom>
        </p:spPr>
      </p:pic>
      <p:sp>
        <p:nvSpPr>
          <p:cNvPr id="7" name="TextBox 7"/>
          <p:cNvSpPr txBox="1"/>
          <p:nvPr/>
        </p:nvSpPr>
        <p:spPr>
          <a:xfrm>
            <a:off x="692000" y="332059"/>
            <a:ext cx="16903999" cy="3270126"/>
          </a:xfrm>
          <a:prstGeom prst="rect">
            <a:avLst/>
          </a:prstGeom>
        </p:spPr>
        <p:txBody>
          <a:bodyPr lIns="0" tIns="0" rIns="0" bIns="0" rtlCol="0" anchor="t">
            <a:spAutoFit/>
          </a:bodyPr>
          <a:lstStyle/>
          <a:p>
            <a:pPr algn="ctr">
              <a:lnSpc>
                <a:spcPts val="8545"/>
              </a:lnSpc>
            </a:pPr>
            <a:r>
              <a:rPr lang="en-US" sz="8000" dirty="0">
                <a:solidFill>
                  <a:srgbClr val="FFC000"/>
                </a:solidFill>
                <a:latin typeface="Bebas Neue Bold"/>
              </a:rPr>
              <a:t>“</a:t>
            </a:r>
            <a:r>
              <a:rPr lang="en-US" sz="8000" dirty="0" err="1">
                <a:solidFill>
                  <a:srgbClr val="FFC000"/>
                </a:solidFill>
                <a:latin typeface="Bebas Neue Bold"/>
              </a:rPr>
              <a:t>Growin’Up</a:t>
            </a:r>
            <a:r>
              <a:rPr lang="en-US" sz="8000" dirty="0">
                <a:solidFill>
                  <a:srgbClr val="FFC000"/>
                </a:solidFill>
                <a:latin typeface="Bebas Neue Bold"/>
              </a:rPr>
              <a:t>” </a:t>
            </a:r>
            <a:r>
              <a:rPr lang="en-US" sz="8000" dirty="0">
                <a:solidFill>
                  <a:srgbClr val="FFFFFF"/>
                </a:solidFill>
                <a:latin typeface="Bebas Neue Bold"/>
              </a:rPr>
              <a:t>a Mobile Application for primary students with Dyslexia to improve Sinhala language. </a:t>
            </a:r>
          </a:p>
        </p:txBody>
      </p:sp>
      <p:sp>
        <p:nvSpPr>
          <p:cNvPr id="13" name="TextBox 12">
            <a:extLst>
              <a:ext uri="{FF2B5EF4-FFF2-40B4-BE49-F238E27FC236}">
                <a16:creationId xmlns:a16="http://schemas.microsoft.com/office/drawing/2014/main" id="{554481C1-7A1D-A199-0A2B-92F35D82F7D3}"/>
              </a:ext>
            </a:extLst>
          </p:cNvPr>
          <p:cNvSpPr txBox="1"/>
          <p:nvPr/>
        </p:nvSpPr>
        <p:spPr>
          <a:xfrm>
            <a:off x="3548688" y="5291219"/>
            <a:ext cx="10927080" cy="923330"/>
          </a:xfrm>
          <a:prstGeom prst="rect">
            <a:avLst/>
          </a:prstGeom>
          <a:noFill/>
        </p:spPr>
        <p:txBody>
          <a:bodyPr wrap="square">
            <a:spAutoFit/>
          </a:bodyPr>
          <a:lstStyle/>
          <a:p>
            <a:pPr algn="ctr"/>
            <a:r>
              <a:rPr lang="en-US" sz="5400">
                <a:solidFill>
                  <a:schemeClr val="bg1"/>
                </a:solidFill>
              </a:rPr>
              <a:t>Project ID : TMP-23-034</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D458A63-24A0-3BC4-9FA6-B8F2B0A28327}"/>
              </a:ext>
            </a:extLst>
          </p:cNvPr>
          <p:cNvPicPr>
            <a:picLocks noChangeAspect="1"/>
          </p:cNvPicPr>
          <p:nvPr/>
        </p:nvPicPr>
        <p:blipFill>
          <a:blip r:embed="rId2"/>
          <a:srcRect/>
          <a:stretch>
            <a:fillRect/>
          </a:stretch>
        </p:blipFill>
        <p:spPr>
          <a:xfrm>
            <a:off x="13288080" y="1574266"/>
            <a:ext cx="5697713" cy="8488212"/>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905580" y="3353570"/>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INDIVIDUAL </a:t>
            </a:r>
            <a:r>
              <a:rPr lang="en-US" sz="9600">
                <a:solidFill>
                  <a:srgbClr val="FFC000"/>
                </a:solidFill>
                <a:latin typeface="Bebas Neue Bold" panose="020B0604020202020204" charset="0"/>
              </a:rPr>
              <a:t>COMPONENTS</a:t>
            </a:r>
            <a:r>
              <a:rPr lang="en-US" sz="9600">
                <a:solidFill>
                  <a:schemeClr val="bg1"/>
                </a:solidFill>
                <a:latin typeface="Bebas Neue Bold" panose="020B0604020202020204" charset="0"/>
              </a:rPr>
              <a:t> </a:t>
            </a:r>
          </a:p>
        </p:txBody>
      </p:sp>
    </p:spTree>
    <p:extLst>
      <p:ext uri="{BB962C8B-B14F-4D97-AF65-F5344CB8AC3E}">
        <p14:creationId xmlns:p14="http://schemas.microsoft.com/office/powerpoint/2010/main" val="3986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IT20127428 </a:t>
            </a:r>
          </a:p>
          <a:p>
            <a:pPr algn="ctr"/>
            <a:r>
              <a:rPr lang="en-US" sz="5400">
                <a:solidFill>
                  <a:schemeClr val="bg1"/>
                </a:solidFill>
              </a:rPr>
              <a:t>Meddaduwage P.M</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a:extLst>
              <a:ext uri="{FF2B5EF4-FFF2-40B4-BE49-F238E27FC236}">
                <a16:creationId xmlns:a16="http://schemas.microsoft.com/office/drawing/2014/main" id="{D8E5A575-4B3E-F4B4-4AC6-BA947FEC223B}"/>
              </a:ext>
            </a:extLst>
          </p:cNvPr>
          <p:cNvPicPr>
            <a:picLocks noChangeAspect="1"/>
          </p:cNvPicPr>
          <p:nvPr/>
        </p:nvPicPr>
        <p:blipFill>
          <a:blip r:embed="rId2">
            <a:extLst>
              <a:ext uri="{28A0092B-C50C-407E-A947-70E740481C1C}">
                <a14:useLocalDpi xmlns:a14="http://schemas.microsoft.com/office/drawing/2010/main" val="0"/>
              </a:ext>
            </a:extLst>
          </a:blip>
          <a:srcRect l="2204" r="2204"/>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DB69CF1A-F46C-642C-6DB8-9A1C82BFFFFC}"/>
              </a:ext>
            </a:extLst>
          </p:cNvPr>
          <p:cNvSpPr/>
          <p:nvPr/>
        </p:nvSpPr>
        <p:spPr>
          <a:xfrm>
            <a:off x="6629400"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716180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A0F2E2-D2C7-76E2-1C8F-E75E780B0201}"/>
              </a:ext>
            </a:extLst>
          </p:cNvPr>
          <p:cNvPicPr>
            <a:picLocks noChangeAspect="1"/>
          </p:cNvPicPr>
          <p:nvPr/>
        </p:nvPicPr>
        <p:blipFill>
          <a:blip r:embed="rId2"/>
          <a:srcRect/>
          <a:stretch>
            <a:fillRect/>
          </a:stretch>
        </p:blipFill>
        <p:spPr>
          <a:xfrm>
            <a:off x="-436293" y="4221923"/>
            <a:ext cx="3607196" cy="5752339"/>
          </a:xfrm>
          <a:prstGeom prst="rect">
            <a:avLst/>
          </a:prstGeom>
        </p:spPr>
      </p:pic>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00394" y="3545299"/>
            <a:ext cx="9646901" cy="9031911"/>
          </a:xfrm>
          <a:prstGeom prst="rect">
            <a:avLst/>
          </a:prstGeom>
        </p:spPr>
      </p:pic>
      <p:sp>
        <p:nvSpPr>
          <p:cNvPr id="4" name="Rectangle 3">
            <a:extLst>
              <a:ext uri="{FF2B5EF4-FFF2-40B4-BE49-F238E27FC236}">
                <a16:creationId xmlns:a16="http://schemas.microsoft.com/office/drawing/2014/main" id="{6747DDAF-5565-D82F-A4B3-11EA5A8DF972}"/>
              </a:ext>
            </a:extLst>
          </p:cNvPr>
          <p:cNvSpPr/>
          <p:nvPr/>
        </p:nvSpPr>
        <p:spPr>
          <a:xfrm>
            <a:off x="6172200"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6" name="TextBox 5">
            <a:extLst>
              <a:ext uri="{FF2B5EF4-FFF2-40B4-BE49-F238E27FC236}">
                <a16:creationId xmlns:a16="http://schemas.microsoft.com/office/drawing/2014/main" id="{3F0F63E8-67EF-F0E6-B806-B7EDB0CAC54E}"/>
              </a:ext>
            </a:extLst>
          </p:cNvPr>
          <p:cNvSpPr txBox="1"/>
          <p:nvPr/>
        </p:nvSpPr>
        <p:spPr>
          <a:xfrm>
            <a:off x="3443748" y="1831494"/>
            <a:ext cx="11400503" cy="520848"/>
          </a:xfrm>
          <a:prstGeom prst="rect">
            <a:avLst/>
          </a:prstGeom>
          <a:noFill/>
        </p:spPr>
        <p:txBody>
          <a:bodyPr wrap="square">
            <a:spAutoFit/>
          </a:bodyPr>
          <a:lstStyle/>
          <a:p>
            <a:pPr algn="ctr">
              <a:lnSpc>
                <a:spcPts val="3101"/>
              </a:lnSpc>
              <a:spcBef>
                <a:spcPct val="0"/>
              </a:spcBef>
            </a:pPr>
            <a:r>
              <a:rPr lang="en-US" sz="6000">
                <a:solidFill>
                  <a:srgbClr val="FFFFFF"/>
                </a:solidFill>
                <a:latin typeface="Bebas Neue Bold" panose="020B0604020202020204" charset="0"/>
              </a:rPr>
              <a:t>COMPONENT 01</a:t>
            </a:r>
          </a:p>
        </p:txBody>
      </p:sp>
      <p:sp>
        <p:nvSpPr>
          <p:cNvPr id="7" name="TextBox 6">
            <a:extLst>
              <a:ext uri="{FF2B5EF4-FFF2-40B4-BE49-F238E27FC236}">
                <a16:creationId xmlns:a16="http://schemas.microsoft.com/office/drawing/2014/main" id="{DF3117A0-99A5-3313-E2A5-42AE42B86677}"/>
              </a:ext>
            </a:extLst>
          </p:cNvPr>
          <p:cNvSpPr txBox="1"/>
          <p:nvPr/>
        </p:nvSpPr>
        <p:spPr>
          <a:xfrm>
            <a:off x="1032387" y="3235583"/>
            <a:ext cx="16724671" cy="2585323"/>
          </a:xfrm>
          <a:prstGeom prst="rect">
            <a:avLst/>
          </a:prstGeom>
          <a:noFill/>
        </p:spPr>
        <p:txBody>
          <a:bodyPr wrap="square">
            <a:spAutoFit/>
          </a:bodyPr>
          <a:lstStyle/>
          <a:p>
            <a:pPr algn="ctr">
              <a:spcBef>
                <a:spcPct val="0"/>
              </a:spcBef>
            </a:pPr>
            <a:r>
              <a:rPr lang="en-US" sz="5400">
                <a:solidFill>
                  <a:srgbClr val="FFFFFF"/>
                </a:solidFill>
                <a:latin typeface="Bebas Neue Bold" panose="020B0604020202020204" charset="0"/>
              </a:rPr>
              <a:t>Analyzing sequential difficulties faced by the kids of the age limit of 6-8 and the impact of visual dyslexia and providing solutions to overcome them.</a:t>
            </a:r>
          </a:p>
        </p:txBody>
      </p:sp>
    </p:spTree>
    <p:extLst>
      <p:ext uri="{BB962C8B-B14F-4D97-AF65-F5344CB8AC3E}">
        <p14:creationId xmlns:p14="http://schemas.microsoft.com/office/powerpoint/2010/main" val="301717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93FE946D-6402-1ACB-902D-FC62B2FCEB64}"/>
              </a:ext>
            </a:extLst>
          </p:cNvPr>
          <p:cNvSpPr txBox="1"/>
          <p:nvPr/>
        </p:nvSpPr>
        <p:spPr>
          <a:xfrm>
            <a:off x="2737216" y="306401"/>
            <a:ext cx="13686332" cy="1200329"/>
          </a:xfrm>
          <a:prstGeom prst="rect">
            <a:avLst/>
          </a:prstGeom>
          <a:noFill/>
        </p:spPr>
        <p:txBody>
          <a:bodyPr wrap="square">
            <a:spAutoFit/>
          </a:bodyPr>
          <a:lstStyle/>
          <a:p>
            <a:pPr algn="ctr"/>
            <a:r>
              <a:rPr lang="en-US" sz="7200">
                <a:solidFill>
                  <a:schemeClr val="bg1"/>
                </a:solidFill>
                <a:latin typeface="Bebas Neue Bold" panose="020B0604020202020204" charset="0"/>
              </a:rPr>
              <a:t>WHAT is </a:t>
            </a:r>
            <a:r>
              <a:rPr lang="en-US" sz="7200">
                <a:solidFill>
                  <a:srgbClr val="FFC000"/>
                </a:solidFill>
                <a:latin typeface="Bebas Neue Bold" panose="020B0604020202020204" charset="0"/>
              </a:rPr>
              <a:t>Sequential Difficulties in Dyslexia?  </a:t>
            </a:r>
          </a:p>
        </p:txBody>
      </p:sp>
      <p:sp>
        <p:nvSpPr>
          <p:cNvPr id="3" name="TextBox 5">
            <a:extLst>
              <a:ext uri="{FF2B5EF4-FFF2-40B4-BE49-F238E27FC236}">
                <a16:creationId xmlns:a16="http://schemas.microsoft.com/office/drawing/2014/main" id="{D9860F7D-585D-26C8-FEDE-669395ACBBF3}"/>
              </a:ext>
            </a:extLst>
          </p:cNvPr>
          <p:cNvSpPr txBox="1"/>
          <p:nvPr/>
        </p:nvSpPr>
        <p:spPr>
          <a:xfrm>
            <a:off x="2394722" y="2139693"/>
            <a:ext cx="14371320" cy="7336624"/>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Difficulty with recognizing and remembering the order of letters and words, sequencing sounds.</a:t>
            </a:r>
            <a:endParaRPr lang="en-US" sz="3200" b="0" i="0">
              <a:solidFill>
                <a:schemeClr val="bg1"/>
              </a:solidFill>
              <a:effectLst/>
            </a:endParaRP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Cause problems in remembering the sequence of steps needed to complete a task.</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D</a:t>
            </a:r>
            <a:r>
              <a:rPr lang="en-US" sz="3200" b="0" i="0">
                <a:solidFill>
                  <a:schemeClr val="bg1"/>
                </a:solidFill>
                <a:effectLst/>
              </a:rPr>
              <a:t>ifficulties can affect visual processing, which causes confusions with similar words.</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A</a:t>
            </a:r>
            <a:r>
              <a:rPr lang="en-US" sz="3200" b="0" i="0">
                <a:solidFill>
                  <a:schemeClr val="bg1"/>
                </a:solidFill>
                <a:effectLst/>
              </a:rPr>
              <a:t>lso affects auditory processing, with sounds being mis-sequenced.</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1212255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A0B41-7F74-A746-155E-A965722A187A}"/>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3" name="TextBox 5">
            <a:extLst>
              <a:ext uri="{FF2B5EF4-FFF2-40B4-BE49-F238E27FC236}">
                <a16:creationId xmlns:a16="http://schemas.microsoft.com/office/drawing/2014/main" id="{FF20C3FB-CEF8-AE4B-DEEB-A3D0F7197FB3}"/>
              </a:ext>
            </a:extLst>
          </p:cNvPr>
          <p:cNvSpPr txBox="1"/>
          <p:nvPr/>
        </p:nvSpPr>
        <p:spPr>
          <a:xfrm>
            <a:off x="1958340" y="1773639"/>
            <a:ext cx="14371320" cy="7862409"/>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Identify What are the sequential difficulties faced by children aged 6-8 with visual dyslexia ?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what is the impact of these difficulties on their academic performance?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what are the most effective interventions and strategies for overcoming these difficulties and improving academic outcomes for these children?</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Can a mobile application help them to overcome this problem?</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2B8BB341-D2F7-7F4E-AA4B-DC3C12E39131}"/>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687623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D7275F6-5FC7-A95B-EF98-B58B1158685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BC6E72E4-683B-CE73-B8BF-D02084F44AB9}"/>
              </a:ext>
            </a:extLst>
          </p:cNvPr>
          <p:cNvSpPr txBox="1"/>
          <p:nvPr/>
        </p:nvSpPr>
        <p:spPr>
          <a:xfrm>
            <a:off x="5588023" y="3505308"/>
            <a:ext cx="11597640" cy="416819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To identify the specific sequential difficulties faced by children aged 6-8 with visual dyslexia and the impact of these difficulties on their academic performance.</a:t>
            </a: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4" name="Picture 10">
            <a:extLst>
              <a:ext uri="{FF2B5EF4-FFF2-40B4-BE49-F238E27FC236}">
                <a16:creationId xmlns:a16="http://schemas.microsoft.com/office/drawing/2014/main" id="{015520A4-5A83-0475-8784-2BAAA3CFA4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28546" y="2262789"/>
            <a:ext cx="4359477" cy="5761422"/>
          </a:xfrm>
          <a:prstGeom prst="rect">
            <a:avLst/>
          </a:prstGeom>
        </p:spPr>
      </p:pic>
      <p:sp>
        <p:nvSpPr>
          <p:cNvPr id="5" name="TextBox 4">
            <a:extLst>
              <a:ext uri="{FF2B5EF4-FFF2-40B4-BE49-F238E27FC236}">
                <a16:creationId xmlns:a16="http://schemas.microsoft.com/office/drawing/2014/main" id="{DFBE62D2-2C90-3FDA-3B3A-0328DC8A47C1}"/>
              </a:ext>
            </a:extLst>
          </p:cNvPr>
          <p:cNvSpPr txBox="1"/>
          <p:nvPr/>
        </p:nvSpPr>
        <p:spPr>
          <a:xfrm>
            <a:off x="6172200" y="2797422"/>
            <a:ext cx="10415358" cy="707886"/>
          </a:xfrm>
          <a:prstGeom prst="rect">
            <a:avLst/>
          </a:prstGeom>
          <a:noFill/>
        </p:spPr>
        <p:txBody>
          <a:bodyPr wrap="square">
            <a:spAutoFit/>
          </a:bodyPr>
          <a:lstStyle/>
          <a:p>
            <a:pPr algn="ctr"/>
            <a:r>
              <a:rPr lang="en-US" sz="4000">
                <a:solidFill>
                  <a:schemeClr val="bg1"/>
                </a:solidFill>
                <a:latin typeface="Bebas Neue Bold" panose="020B0604020202020204" charset="0"/>
              </a:rPr>
              <a:t>Main </a:t>
            </a:r>
            <a:r>
              <a:rPr lang="en-US" sz="4000">
                <a:solidFill>
                  <a:srgbClr val="FFC000"/>
                </a:solidFill>
                <a:latin typeface="Bebas Neue Bold" panose="020B0604020202020204" charset="0"/>
              </a:rPr>
              <a:t>objective </a:t>
            </a:r>
          </a:p>
        </p:txBody>
      </p:sp>
    </p:spTree>
    <p:extLst>
      <p:ext uri="{BB962C8B-B14F-4D97-AF65-F5344CB8AC3E}">
        <p14:creationId xmlns:p14="http://schemas.microsoft.com/office/powerpoint/2010/main" val="2091312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D316158-9FB7-FDC4-3865-BD48D8FEB94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sub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F3558B53-7D08-80B0-1296-11F3F1C8CE51}"/>
              </a:ext>
            </a:extLst>
          </p:cNvPr>
          <p:cNvSpPr txBox="1"/>
          <p:nvPr/>
        </p:nvSpPr>
        <p:spPr>
          <a:xfrm>
            <a:off x="1038362" y="1863813"/>
            <a:ext cx="17084040" cy="942604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Incorporate sound effects and visual feedback to help children understand sequencing.</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Voice recognition methods will also track correct and incorrect responses.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Include phonics-based games and activities, such as word jumbling and puzzles, to improve learning.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 editors and auto-correction algorithms will track individual progress.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Use text generation to predict the next letters of the alphabet.</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Provide practice activities to improve the sequencing problem.</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265656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BB0DCB6A-5AD3-1E87-3329-223A68E0F082}"/>
              </a:ext>
            </a:extLst>
          </p:cNvPr>
          <p:cNvSpPr txBox="1"/>
          <p:nvPr/>
        </p:nvSpPr>
        <p:spPr>
          <a:xfrm>
            <a:off x="2952750" y="-157307"/>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graphicFrame>
        <p:nvGraphicFramePr>
          <p:cNvPr id="8" name="Table 7">
            <a:extLst>
              <a:ext uri="{FF2B5EF4-FFF2-40B4-BE49-F238E27FC236}">
                <a16:creationId xmlns:a16="http://schemas.microsoft.com/office/drawing/2014/main" id="{A714B921-214C-19C1-C31C-74C49A49A372}"/>
              </a:ext>
            </a:extLst>
          </p:cNvPr>
          <p:cNvGraphicFramePr>
            <a:graphicFrameLocks noGrp="1"/>
          </p:cNvGraphicFramePr>
          <p:nvPr>
            <p:extLst>
              <p:ext uri="{D42A27DB-BD31-4B8C-83A1-F6EECF244321}">
                <p14:modId xmlns:p14="http://schemas.microsoft.com/office/powerpoint/2010/main" val="856541546"/>
              </p:ext>
            </p:extLst>
          </p:nvPr>
        </p:nvGraphicFramePr>
        <p:xfrm>
          <a:off x="3169919" y="1514753"/>
          <a:ext cx="11948161" cy="7697936"/>
        </p:xfrm>
        <a:graphic>
          <a:graphicData uri="http://schemas.openxmlformats.org/drawingml/2006/table">
            <a:tbl>
              <a:tblPr firstRow="1" firstCol="1" bandRow="1">
                <a:tableStyleId>{00A15C55-8517-42AA-B614-E9B94910E393}</a:tableStyleId>
              </a:tblPr>
              <a:tblGrid>
                <a:gridCol w="2771973">
                  <a:extLst>
                    <a:ext uri="{9D8B030D-6E8A-4147-A177-3AD203B41FA5}">
                      <a16:colId xmlns:a16="http://schemas.microsoft.com/office/drawing/2014/main" val="2566185549"/>
                    </a:ext>
                  </a:extLst>
                </a:gridCol>
                <a:gridCol w="1242609">
                  <a:extLst>
                    <a:ext uri="{9D8B030D-6E8A-4147-A177-3AD203B41FA5}">
                      <a16:colId xmlns:a16="http://schemas.microsoft.com/office/drawing/2014/main" val="4217184319"/>
                    </a:ext>
                  </a:extLst>
                </a:gridCol>
                <a:gridCol w="1242609">
                  <a:extLst>
                    <a:ext uri="{9D8B030D-6E8A-4147-A177-3AD203B41FA5}">
                      <a16:colId xmlns:a16="http://schemas.microsoft.com/office/drawing/2014/main" val="3049011676"/>
                    </a:ext>
                  </a:extLst>
                </a:gridCol>
                <a:gridCol w="1242609">
                  <a:extLst>
                    <a:ext uri="{9D8B030D-6E8A-4147-A177-3AD203B41FA5}">
                      <a16:colId xmlns:a16="http://schemas.microsoft.com/office/drawing/2014/main" val="1307524738"/>
                    </a:ext>
                  </a:extLst>
                </a:gridCol>
                <a:gridCol w="1242609">
                  <a:extLst>
                    <a:ext uri="{9D8B030D-6E8A-4147-A177-3AD203B41FA5}">
                      <a16:colId xmlns:a16="http://schemas.microsoft.com/office/drawing/2014/main" val="2160781946"/>
                    </a:ext>
                  </a:extLst>
                </a:gridCol>
                <a:gridCol w="1338194">
                  <a:extLst>
                    <a:ext uri="{9D8B030D-6E8A-4147-A177-3AD203B41FA5}">
                      <a16:colId xmlns:a16="http://schemas.microsoft.com/office/drawing/2014/main" val="3738194696"/>
                    </a:ext>
                  </a:extLst>
                </a:gridCol>
                <a:gridCol w="1433779">
                  <a:extLst>
                    <a:ext uri="{9D8B030D-6E8A-4147-A177-3AD203B41FA5}">
                      <a16:colId xmlns:a16="http://schemas.microsoft.com/office/drawing/2014/main" val="3592926846"/>
                    </a:ext>
                  </a:extLst>
                </a:gridCol>
                <a:gridCol w="1433779">
                  <a:extLst>
                    <a:ext uri="{9D8B030D-6E8A-4147-A177-3AD203B41FA5}">
                      <a16:colId xmlns:a16="http://schemas.microsoft.com/office/drawing/2014/main" val="1171375543"/>
                    </a:ext>
                  </a:extLst>
                </a:gridCol>
              </a:tblGrid>
              <a:tr h="64780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Easy Lexia</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Growin’Up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632429086"/>
                  </a:ext>
                </a:extLst>
              </a:tr>
              <a:tr h="647809">
                <a:tc>
                  <a:txBody>
                    <a:bodyPr/>
                    <a:lstStyle/>
                    <a:p>
                      <a:pPr marL="0" marR="0">
                        <a:lnSpc>
                          <a:spcPct val="107000"/>
                        </a:lnSpc>
                        <a:spcBef>
                          <a:spcPts val="0"/>
                        </a:spcBef>
                        <a:spcAft>
                          <a:spcPts val="0"/>
                        </a:spcAft>
                      </a:pPr>
                      <a:r>
                        <a:rPr lang="en-US" sz="1800">
                          <a:effectLst/>
                        </a:rPr>
                        <a:t>Focused on letter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943831103"/>
                  </a:ext>
                </a:extLst>
              </a:tr>
              <a:tr h="647809">
                <a:tc>
                  <a:txBody>
                    <a:bodyPr/>
                    <a:lstStyle/>
                    <a:p>
                      <a:pPr marL="0" marR="0">
                        <a:lnSpc>
                          <a:spcPct val="107000"/>
                        </a:lnSpc>
                        <a:spcBef>
                          <a:spcPts val="0"/>
                        </a:spcBef>
                        <a:spcAft>
                          <a:spcPts val="0"/>
                        </a:spcAft>
                      </a:pPr>
                      <a:r>
                        <a:rPr lang="en-US" sz="1800">
                          <a:effectLst/>
                        </a:rPr>
                        <a:t>Sound effects and visual feedbacks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79981651"/>
                  </a:ext>
                </a:extLst>
              </a:tr>
              <a:tr h="980063">
                <a:tc>
                  <a:txBody>
                    <a:bodyPr/>
                    <a:lstStyle/>
                    <a:p>
                      <a:pPr marL="0" marR="0">
                        <a:lnSpc>
                          <a:spcPct val="107000"/>
                        </a:lnSpc>
                        <a:spcBef>
                          <a:spcPts val="0"/>
                        </a:spcBef>
                        <a:spcAft>
                          <a:spcPts val="0"/>
                        </a:spcAft>
                      </a:pPr>
                      <a:r>
                        <a:rPr lang="en-US" sz="1800">
                          <a:effectLst/>
                        </a:rPr>
                        <a:t>Voice recognition to track responses od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4155410710"/>
                  </a:ext>
                </a:extLst>
              </a:tr>
              <a:tr h="647809">
                <a:tc>
                  <a:txBody>
                    <a:bodyPr/>
                    <a:lstStyle/>
                    <a:p>
                      <a:pPr marL="0" marR="0">
                        <a:lnSpc>
                          <a:spcPct val="107000"/>
                        </a:lnSpc>
                        <a:spcBef>
                          <a:spcPts val="0"/>
                        </a:spcBef>
                        <a:spcAft>
                          <a:spcPts val="0"/>
                        </a:spcAft>
                      </a:pPr>
                      <a:r>
                        <a:rPr lang="en-US" sz="1800">
                          <a:effectLst/>
                        </a:rPr>
                        <a:t>Included phonic based games in sequencing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723705113"/>
                  </a:ext>
                </a:extLst>
              </a:tr>
              <a:tr h="980063">
                <a:tc>
                  <a:txBody>
                    <a:bodyPr/>
                    <a:lstStyle/>
                    <a:p>
                      <a:pPr marL="0" marR="0">
                        <a:lnSpc>
                          <a:spcPct val="107000"/>
                        </a:lnSpc>
                        <a:spcBef>
                          <a:spcPts val="0"/>
                        </a:spcBef>
                        <a:spcAft>
                          <a:spcPts val="0"/>
                        </a:spcAft>
                      </a:pPr>
                      <a:r>
                        <a:rPr lang="en-US" sz="1800">
                          <a:effectLst/>
                        </a:rPr>
                        <a:t>Use of word jumbling, and puzzles focused on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823996206"/>
                  </a:ext>
                </a:extLst>
              </a:tr>
              <a:tr h="980063">
                <a:tc>
                  <a:txBody>
                    <a:bodyPr/>
                    <a:lstStyle/>
                    <a:p>
                      <a:pPr marL="0" marR="0">
                        <a:lnSpc>
                          <a:spcPct val="107000"/>
                        </a:lnSpc>
                        <a:spcBef>
                          <a:spcPts val="0"/>
                        </a:spcBef>
                        <a:spcAft>
                          <a:spcPts val="0"/>
                        </a:spcAft>
                      </a:pPr>
                      <a:r>
                        <a:rPr lang="en-US" sz="1800">
                          <a:effectLst/>
                        </a:rPr>
                        <a:t>Use of auto correction algorithms to track progress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2409809954"/>
                  </a:ext>
                </a:extLst>
              </a:tr>
              <a:tr h="980063">
                <a:tc>
                  <a:txBody>
                    <a:bodyPr/>
                    <a:lstStyle/>
                    <a:p>
                      <a:pPr marL="0" marR="0">
                        <a:lnSpc>
                          <a:spcPct val="107000"/>
                        </a:lnSpc>
                        <a:spcBef>
                          <a:spcPts val="0"/>
                        </a:spcBef>
                        <a:spcAft>
                          <a:spcPts val="0"/>
                        </a:spcAft>
                      </a:pPr>
                      <a:r>
                        <a:rPr lang="en-US" sz="1800">
                          <a:effectLst/>
                        </a:rPr>
                        <a:t>Use of text generation methods to predict the next letters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564097416"/>
                  </a:ext>
                </a:extLst>
              </a:tr>
              <a:tr h="538639">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155490199"/>
                  </a:ext>
                </a:extLst>
              </a:tr>
              <a:tr h="647809">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2869472810"/>
                  </a:ext>
                </a:extLst>
              </a:tr>
            </a:tbl>
          </a:graphicData>
        </a:graphic>
      </p:graphicFrame>
      <p:pic>
        <p:nvPicPr>
          <p:cNvPr id="9" name="Graphic 2" descr="Checkmark with solid fill">
            <a:extLst>
              <a:ext uri="{FF2B5EF4-FFF2-40B4-BE49-F238E27FC236}">
                <a16:creationId xmlns:a16="http://schemas.microsoft.com/office/drawing/2014/main" id="{E0232C64-5CC7-FC23-49D0-1F347BC8C8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5" y="2180761"/>
            <a:ext cx="600966" cy="600969"/>
          </a:xfrm>
          <a:prstGeom prst="rect">
            <a:avLst/>
          </a:prstGeom>
        </p:spPr>
      </p:pic>
      <p:pic>
        <p:nvPicPr>
          <p:cNvPr id="10" name="Graphic 3" descr="Checkmark with solid fill">
            <a:extLst>
              <a:ext uri="{FF2B5EF4-FFF2-40B4-BE49-F238E27FC236}">
                <a16:creationId xmlns:a16="http://schemas.microsoft.com/office/drawing/2014/main" id="{3CC0BC96-B445-80B3-BCDE-FE957DB293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2845756"/>
            <a:ext cx="600969" cy="600966"/>
          </a:xfrm>
          <a:prstGeom prst="rect">
            <a:avLst/>
          </a:prstGeom>
        </p:spPr>
      </p:pic>
      <p:pic>
        <p:nvPicPr>
          <p:cNvPr id="11" name="Graphic 4" descr="Checkmark with solid fill">
            <a:extLst>
              <a:ext uri="{FF2B5EF4-FFF2-40B4-BE49-F238E27FC236}">
                <a16:creationId xmlns:a16="http://schemas.microsoft.com/office/drawing/2014/main" id="{0E485B4E-B6C8-C3C1-6396-429D449F48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3640167"/>
            <a:ext cx="600968" cy="596003"/>
          </a:xfrm>
          <a:prstGeom prst="rect">
            <a:avLst/>
          </a:prstGeom>
        </p:spPr>
      </p:pic>
      <p:pic>
        <p:nvPicPr>
          <p:cNvPr id="12" name="Graphic 5" descr="Checkmark with solid fill">
            <a:extLst>
              <a:ext uri="{FF2B5EF4-FFF2-40B4-BE49-F238E27FC236}">
                <a16:creationId xmlns:a16="http://schemas.microsoft.com/office/drawing/2014/main" id="{C5C64287-D964-C6B1-342F-5127CE47BB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4" y="4491105"/>
            <a:ext cx="600966" cy="600969"/>
          </a:xfrm>
          <a:prstGeom prst="rect">
            <a:avLst/>
          </a:prstGeom>
        </p:spPr>
      </p:pic>
      <p:pic>
        <p:nvPicPr>
          <p:cNvPr id="13" name="Graphic 6" descr="Checkmark with solid fill">
            <a:extLst>
              <a:ext uri="{FF2B5EF4-FFF2-40B4-BE49-F238E27FC236}">
                <a16:creationId xmlns:a16="http://schemas.microsoft.com/office/drawing/2014/main" id="{B64885D7-E156-2E4F-D8CC-6EEEF1240B6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01060" y="5300450"/>
            <a:ext cx="596000" cy="600965"/>
          </a:xfrm>
          <a:prstGeom prst="rect">
            <a:avLst/>
          </a:prstGeom>
        </p:spPr>
      </p:pic>
      <p:pic>
        <p:nvPicPr>
          <p:cNvPr id="14" name="Graphic 7" descr="Checkmark with solid fill">
            <a:extLst>
              <a:ext uri="{FF2B5EF4-FFF2-40B4-BE49-F238E27FC236}">
                <a16:creationId xmlns:a16="http://schemas.microsoft.com/office/drawing/2014/main" id="{DF46FAFA-35EF-387A-69B5-2F37842477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6241376"/>
            <a:ext cx="600966" cy="600966"/>
          </a:xfrm>
          <a:prstGeom prst="rect">
            <a:avLst/>
          </a:prstGeom>
        </p:spPr>
      </p:pic>
      <p:pic>
        <p:nvPicPr>
          <p:cNvPr id="15" name="Graphic 8" descr="Checkmark with solid fill">
            <a:extLst>
              <a:ext uri="{FF2B5EF4-FFF2-40B4-BE49-F238E27FC236}">
                <a16:creationId xmlns:a16="http://schemas.microsoft.com/office/drawing/2014/main" id="{4BE649B8-14EC-B468-AC1C-8EA02C407A1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0" y="7194482"/>
            <a:ext cx="600968" cy="596003"/>
          </a:xfrm>
          <a:prstGeom prst="rect">
            <a:avLst/>
          </a:prstGeom>
        </p:spPr>
      </p:pic>
      <p:pic>
        <p:nvPicPr>
          <p:cNvPr id="16" name="Graphic 9" descr="Checkmark with solid fill">
            <a:extLst>
              <a:ext uri="{FF2B5EF4-FFF2-40B4-BE49-F238E27FC236}">
                <a16:creationId xmlns:a16="http://schemas.microsoft.com/office/drawing/2014/main" id="{25300679-F999-B6D9-1143-5008123B663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89" y="8027136"/>
            <a:ext cx="600969" cy="600969"/>
          </a:xfrm>
          <a:prstGeom prst="rect">
            <a:avLst/>
          </a:prstGeom>
        </p:spPr>
      </p:pic>
      <p:pic>
        <p:nvPicPr>
          <p:cNvPr id="17" name="Graphic 10" descr="Checkmark with solid fill">
            <a:extLst>
              <a:ext uri="{FF2B5EF4-FFF2-40B4-BE49-F238E27FC236}">
                <a16:creationId xmlns:a16="http://schemas.microsoft.com/office/drawing/2014/main" id="{5C1D3BBC-FB26-E52C-77B0-8DCA6C1C0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8611720"/>
            <a:ext cx="600966" cy="600969"/>
          </a:xfrm>
          <a:prstGeom prst="rect">
            <a:avLst/>
          </a:prstGeom>
        </p:spPr>
      </p:pic>
      <p:pic>
        <p:nvPicPr>
          <p:cNvPr id="18" name="Graphic 11" descr="Close with solid fill">
            <a:extLst>
              <a:ext uri="{FF2B5EF4-FFF2-40B4-BE49-F238E27FC236}">
                <a16:creationId xmlns:a16="http://schemas.microsoft.com/office/drawing/2014/main" id="{1E42C2C7-90B5-9319-793F-7BDB27D8C3D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129" y="2171623"/>
            <a:ext cx="720170" cy="720170"/>
          </a:xfrm>
          <a:prstGeom prst="rect">
            <a:avLst/>
          </a:prstGeom>
        </p:spPr>
      </p:pic>
      <p:pic>
        <p:nvPicPr>
          <p:cNvPr id="19" name="Graphic 12" descr="Close with solid fill">
            <a:extLst>
              <a:ext uri="{FF2B5EF4-FFF2-40B4-BE49-F238E27FC236}">
                <a16:creationId xmlns:a16="http://schemas.microsoft.com/office/drawing/2014/main" id="{6F4F6C4D-EFB3-B63B-C2B2-9AFF030450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4501" y="2144719"/>
            <a:ext cx="725134" cy="720166"/>
          </a:xfrm>
          <a:prstGeom prst="rect">
            <a:avLst/>
          </a:prstGeom>
        </p:spPr>
      </p:pic>
      <p:pic>
        <p:nvPicPr>
          <p:cNvPr id="20" name="Graphic 18" descr="Close with solid fill">
            <a:extLst>
              <a:ext uri="{FF2B5EF4-FFF2-40B4-BE49-F238E27FC236}">
                <a16:creationId xmlns:a16="http://schemas.microsoft.com/office/drawing/2014/main" id="{00300C1B-9404-77CD-3D1D-AE5D510E80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8906" y="2154345"/>
            <a:ext cx="720167" cy="720167"/>
          </a:xfrm>
          <a:prstGeom prst="rect">
            <a:avLst/>
          </a:prstGeom>
        </p:spPr>
      </p:pic>
      <p:pic>
        <p:nvPicPr>
          <p:cNvPr id="21" name="Graphic 19" descr="Close with solid fill">
            <a:extLst>
              <a:ext uri="{FF2B5EF4-FFF2-40B4-BE49-F238E27FC236}">
                <a16:creationId xmlns:a16="http://schemas.microsoft.com/office/drawing/2014/main" id="{D4F373CF-EC3D-2CA9-A8CF-34088A8227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8992" y="2166194"/>
            <a:ext cx="720167" cy="720170"/>
          </a:xfrm>
          <a:prstGeom prst="rect">
            <a:avLst/>
          </a:prstGeom>
        </p:spPr>
      </p:pic>
      <p:pic>
        <p:nvPicPr>
          <p:cNvPr id="22" name="Graphic 20" descr="Close with solid fill">
            <a:extLst>
              <a:ext uri="{FF2B5EF4-FFF2-40B4-BE49-F238E27FC236}">
                <a16:creationId xmlns:a16="http://schemas.microsoft.com/office/drawing/2014/main" id="{B5634772-5D6C-DABE-46D0-DC29A95FA4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5701" y="2125586"/>
            <a:ext cx="720170" cy="720170"/>
          </a:xfrm>
          <a:prstGeom prst="rect">
            <a:avLst/>
          </a:prstGeom>
        </p:spPr>
      </p:pic>
      <p:pic>
        <p:nvPicPr>
          <p:cNvPr id="23" name="Graphic 21" descr="Close with solid fill">
            <a:extLst>
              <a:ext uri="{FF2B5EF4-FFF2-40B4-BE49-F238E27FC236}">
                <a16:creationId xmlns:a16="http://schemas.microsoft.com/office/drawing/2014/main" id="{9F8E9F1E-DA90-888F-169A-08B25E098B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32541" y="2143167"/>
            <a:ext cx="720167" cy="720167"/>
          </a:xfrm>
          <a:prstGeom prst="rect">
            <a:avLst/>
          </a:prstGeom>
        </p:spPr>
      </p:pic>
      <p:pic>
        <p:nvPicPr>
          <p:cNvPr id="24" name="Graphic 22" descr="Close with solid fill">
            <a:extLst>
              <a:ext uri="{FF2B5EF4-FFF2-40B4-BE49-F238E27FC236}">
                <a16:creationId xmlns:a16="http://schemas.microsoft.com/office/drawing/2014/main" id="{B60FEFF3-B8F3-6CE5-1141-C826D4DD67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5107" y="2815827"/>
            <a:ext cx="720168" cy="725133"/>
          </a:xfrm>
          <a:prstGeom prst="rect">
            <a:avLst/>
          </a:prstGeom>
        </p:spPr>
      </p:pic>
      <p:pic>
        <p:nvPicPr>
          <p:cNvPr id="25" name="Graphic 23" descr="Close with solid fill">
            <a:extLst>
              <a:ext uri="{FF2B5EF4-FFF2-40B4-BE49-F238E27FC236}">
                <a16:creationId xmlns:a16="http://schemas.microsoft.com/office/drawing/2014/main" id="{E2EBAEA9-85CF-A30C-4957-2927B51E15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2841" y="2804659"/>
            <a:ext cx="725134" cy="725134"/>
          </a:xfrm>
          <a:prstGeom prst="rect">
            <a:avLst/>
          </a:prstGeom>
        </p:spPr>
      </p:pic>
      <p:pic>
        <p:nvPicPr>
          <p:cNvPr id="26" name="Graphic 24" descr="Close with solid fill">
            <a:extLst>
              <a:ext uri="{FF2B5EF4-FFF2-40B4-BE49-F238E27FC236}">
                <a16:creationId xmlns:a16="http://schemas.microsoft.com/office/drawing/2014/main" id="{AB028270-D971-83D3-21E9-A9F5EDC95D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2225" y="2804659"/>
            <a:ext cx="720170" cy="720167"/>
          </a:xfrm>
          <a:prstGeom prst="rect">
            <a:avLst/>
          </a:prstGeom>
        </p:spPr>
      </p:pic>
      <p:pic>
        <p:nvPicPr>
          <p:cNvPr id="27" name="Graphic 25" descr="Close with solid fill">
            <a:extLst>
              <a:ext uri="{FF2B5EF4-FFF2-40B4-BE49-F238E27FC236}">
                <a16:creationId xmlns:a16="http://schemas.microsoft.com/office/drawing/2014/main" id="{28A839DC-3F9A-CF7D-F29B-73F2BA8F889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3870" y="2848398"/>
            <a:ext cx="720167" cy="725135"/>
          </a:xfrm>
          <a:prstGeom prst="rect">
            <a:avLst/>
          </a:prstGeom>
        </p:spPr>
      </p:pic>
      <p:pic>
        <p:nvPicPr>
          <p:cNvPr id="28" name="Graphic 26" descr="Close with solid fill">
            <a:extLst>
              <a:ext uri="{FF2B5EF4-FFF2-40B4-BE49-F238E27FC236}">
                <a16:creationId xmlns:a16="http://schemas.microsoft.com/office/drawing/2014/main" id="{353C64A8-2F71-FACA-9453-6838625C32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8981" y="2765190"/>
            <a:ext cx="720170" cy="720167"/>
          </a:xfrm>
          <a:prstGeom prst="rect">
            <a:avLst/>
          </a:prstGeom>
        </p:spPr>
      </p:pic>
      <p:pic>
        <p:nvPicPr>
          <p:cNvPr id="29" name="Graphic 27" descr="Close with solid fill">
            <a:extLst>
              <a:ext uri="{FF2B5EF4-FFF2-40B4-BE49-F238E27FC236}">
                <a16:creationId xmlns:a16="http://schemas.microsoft.com/office/drawing/2014/main" id="{A7B4EF94-B0AD-8BB3-F276-BFA5B3B18B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45676" y="2750306"/>
            <a:ext cx="720167" cy="720170"/>
          </a:xfrm>
          <a:prstGeom prst="rect">
            <a:avLst/>
          </a:prstGeom>
        </p:spPr>
      </p:pic>
      <p:pic>
        <p:nvPicPr>
          <p:cNvPr id="30" name="Graphic 41" descr="Close with solid fill">
            <a:extLst>
              <a:ext uri="{FF2B5EF4-FFF2-40B4-BE49-F238E27FC236}">
                <a16:creationId xmlns:a16="http://schemas.microsoft.com/office/drawing/2014/main" id="{184561DF-7AEF-C155-B07F-66C9E7B193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90" y="3595891"/>
            <a:ext cx="720167" cy="720167"/>
          </a:xfrm>
          <a:prstGeom prst="rect">
            <a:avLst/>
          </a:prstGeom>
        </p:spPr>
      </p:pic>
      <p:pic>
        <p:nvPicPr>
          <p:cNvPr id="31" name="Graphic 42" descr="Close with solid fill">
            <a:extLst>
              <a:ext uri="{FF2B5EF4-FFF2-40B4-BE49-F238E27FC236}">
                <a16:creationId xmlns:a16="http://schemas.microsoft.com/office/drawing/2014/main" id="{67AFC3F7-1270-068F-1E4C-AF1151CE22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7979" y="3598951"/>
            <a:ext cx="725134" cy="720166"/>
          </a:xfrm>
          <a:prstGeom prst="rect">
            <a:avLst/>
          </a:prstGeom>
        </p:spPr>
      </p:pic>
      <p:pic>
        <p:nvPicPr>
          <p:cNvPr id="32" name="Graphic 43" descr="Close with solid fill">
            <a:extLst>
              <a:ext uri="{FF2B5EF4-FFF2-40B4-BE49-F238E27FC236}">
                <a16:creationId xmlns:a16="http://schemas.microsoft.com/office/drawing/2014/main" id="{21AF85ED-81CE-790D-B438-06A88D9BCB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1872" y="3541915"/>
            <a:ext cx="720170" cy="720167"/>
          </a:xfrm>
          <a:prstGeom prst="rect">
            <a:avLst/>
          </a:prstGeom>
        </p:spPr>
      </p:pic>
      <p:pic>
        <p:nvPicPr>
          <p:cNvPr id="33" name="Graphic 44" descr="Close with solid fill">
            <a:extLst>
              <a:ext uri="{FF2B5EF4-FFF2-40B4-BE49-F238E27FC236}">
                <a16:creationId xmlns:a16="http://schemas.microsoft.com/office/drawing/2014/main" id="{36697017-FEF7-CA18-2471-39E07BDFE3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8" y="3594961"/>
            <a:ext cx="720167" cy="720167"/>
          </a:xfrm>
          <a:prstGeom prst="rect">
            <a:avLst/>
          </a:prstGeom>
        </p:spPr>
      </p:pic>
      <p:pic>
        <p:nvPicPr>
          <p:cNvPr id="34" name="Graphic 45" descr="Close with solid fill">
            <a:extLst>
              <a:ext uri="{FF2B5EF4-FFF2-40B4-BE49-F238E27FC236}">
                <a16:creationId xmlns:a16="http://schemas.microsoft.com/office/drawing/2014/main" id="{EC9CC68D-1DD7-944C-F1F5-A06C14C16C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8981" y="3594962"/>
            <a:ext cx="720170" cy="720167"/>
          </a:xfrm>
          <a:prstGeom prst="rect">
            <a:avLst/>
          </a:prstGeom>
        </p:spPr>
      </p:pic>
      <p:pic>
        <p:nvPicPr>
          <p:cNvPr id="35" name="Graphic 46" descr="Close with solid fill">
            <a:extLst>
              <a:ext uri="{FF2B5EF4-FFF2-40B4-BE49-F238E27FC236}">
                <a16:creationId xmlns:a16="http://schemas.microsoft.com/office/drawing/2014/main" id="{C837A5E7-4BA0-987F-D05F-607A246B5F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8863" y="3516085"/>
            <a:ext cx="720170" cy="720170"/>
          </a:xfrm>
          <a:prstGeom prst="rect">
            <a:avLst/>
          </a:prstGeom>
        </p:spPr>
      </p:pic>
      <p:pic>
        <p:nvPicPr>
          <p:cNvPr id="36" name="Graphic 47" descr="Close with solid fill">
            <a:extLst>
              <a:ext uri="{FF2B5EF4-FFF2-40B4-BE49-F238E27FC236}">
                <a16:creationId xmlns:a16="http://schemas.microsoft.com/office/drawing/2014/main" id="{20DEA651-5C91-1CCA-FB8E-0BAF165BAC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335" y="4431505"/>
            <a:ext cx="720170" cy="720167"/>
          </a:xfrm>
          <a:prstGeom prst="rect">
            <a:avLst/>
          </a:prstGeom>
        </p:spPr>
      </p:pic>
      <p:pic>
        <p:nvPicPr>
          <p:cNvPr id="37" name="Graphic 48" descr="Close with solid fill">
            <a:extLst>
              <a:ext uri="{FF2B5EF4-FFF2-40B4-BE49-F238E27FC236}">
                <a16:creationId xmlns:a16="http://schemas.microsoft.com/office/drawing/2014/main" id="{A656A764-3880-1E52-03A8-E438B98262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996" y="4423333"/>
            <a:ext cx="720170" cy="720167"/>
          </a:xfrm>
          <a:prstGeom prst="rect">
            <a:avLst/>
          </a:prstGeom>
        </p:spPr>
      </p:pic>
      <p:pic>
        <p:nvPicPr>
          <p:cNvPr id="38" name="Graphic 49" descr="Close with solid fill">
            <a:extLst>
              <a:ext uri="{FF2B5EF4-FFF2-40B4-BE49-F238E27FC236}">
                <a16:creationId xmlns:a16="http://schemas.microsoft.com/office/drawing/2014/main" id="{5301FEB7-6C83-F5A5-FFB4-7C4BAD76A1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98742" y="4397633"/>
            <a:ext cx="720167" cy="720167"/>
          </a:xfrm>
          <a:prstGeom prst="rect">
            <a:avLst/>
          </a:prstGeom>
        </p:spPr>
      </p:pic>
      <p:pic>
        <p:nvPicPr>
          <p:cNvPr id="39" name="Graphic 50" descr="Close with solid fill">
            <a:extLst>
              <a:ext uri="{FF2B5EF4-FFF2-40B4-BE49-F238E27FC236}">
                <a16:creationId xmlns:a16="http://schemas.microsoft.com/office/drawing/2014/main" id="{1F94E700-F25D-97AF-4D80-844B256294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7" y="4418804"/>
            <a:ext cx="720167" cy="720170"/>
          </a:xfrm>
          <a:prstGeom prst="rect">
            <a:avLst/>
          </a:prstGeom>
        </p:spPr>
      </p:pic>
      <p:pic>
        <p:nvPicPr>
          <p:cNvPr id="40" name="Graphic 51" descr="Close with solid fill">
            <a:extLst>
              <a:ext uri="{FF2B5EF4-FFF2-40B4-BE49-F238E27FC236}">
                <a16:creationId xmlns:a16="http://schemas.microsoft.com/office/drawing/2014/main" id="{1280B245-B673-2240-B31B-638F9D3697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9244" y="4399755"/>
            <a:ext cx="720167" cy="720170"/>
          </a:xfrm>
          <a:prstGeom prst="rect">
            <a:avLst/>
          </a:prstGeom>
        </p:spPr>
      </p:pic>
      <p:pic>
        <p:nvPicPr>
          <p:cNvPr id="41" name="Graphic 52" descr="Close with solid fill">
            <a:extLst>
              <a:ext uri="{FF2B5EF4-FFF2-40B4-BE49-F238E27FC236}">
                <a16:creationId xmlns:a16="http://schemas.microsoft.com/office/drawing/2014/main" id="{70AE1261-A3FB-7EA3-5E6A-104585405D0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8863" y="4371061"/>
            <a:ext cx="720170" cy="720167"/>
          </a:xfrm>
          <a:prstGeom prst="rect">
            <a:avLst/>
          </a:prstGeom>
        </p:spPr>
      </p:pic>
      <p:pic>
        <p:nvPicPr>
          <p:cNvPr id="42" name="Graphic 53" descr="Close with solid fill">
            <a:extLst>
              <a:ext uri="{FF2B5EF4-FFF2-40B4-BE49-F238E27FC236}">
                <a16:creationId xmlns:a16="http://schemas.microsoft.com/office/drawing/2014/main" id="{275CEE37-DA14-EF63-B9A6-81D5B9EC71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481" y="5232385"/>
            <a:ext cx="720170" cy="720170"/>
          </a:xfrm>
          <a:prstGeom prst="rect">
            <a:avLst/>
          </a:prstGeom>
        </p:spPr>
      </p:pic>
      <p:pic>
        <p:nvPicPr>
          <p:cNvPr id="43" name="Graphic 54" descr="Close with solid fill">
            <a:extLst>
              <a:ext uri="{FF2B5EF4-FFF2-40B4-BE49-F238E27FC236}">
                <a16:creationId xmlns:a16="http://schemas.microsoft.com/office/drawing/2014/main" id="{A25552DE-5A16-C3E6-9A26-DB276D94B5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6190" y="5257598"/>
            <a:ext cx="720167" cy="720170"/>
          </a:xfrm>
          <a:prstGeom prst="rect">
            <a:avLst/>
          </a:prstGeom>
        </p:spPr>
      </p:pic>
      <p:pic>
        <p:nvPicPr>
          <p:cNvPr id="44" name="Graphic 55" descr="Close with solid fill">
            <a:extLst>
              <a:ext uri="{FF2B5EF4-FFF2-40B4-BE49-F238E27FC236}">
                <a16:creationId xmlns:a16="http://schemas.microsoft.com/office/drawing/2014/main" id="{FC2F1A71-A341-B2A9-AC0B-BCD75ADA873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5325" y="5263473"/>
            <a:ext cx="725134" cy="720166"/>
          </a:xfrm>
          <a:prstGeom prst="rect">
            <a:avLst/>
          </a:prstGeom>
        </p:spPr>
      </p:pic>
      <p:pic>
        <p:nvPicPr>
          <p:cNvPr id="45" name="Graphic 56" descr="Close with solid fill">
            <a:extLst>
              <a:ext uri="{FF2B5EF4-FFF2-40B4-BE49-F238E27FC236}">
                <a16:creationId xmlns:a16="http://schemas.microsoft.com/office/drawing/2014/main" id="{D91143F5-BF8B-D948-3066-2DE87E7165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6" y="5259981"/>
            <a:ext cx="720167" cy="720170"/>
          </a:xfrm>
          <a:prstGeom prst="rect">
            <a:avLst/>
          </a:prstGeom>
        </p:spPr>
      </p:pic>
      <p:pic>
        <p:nvPicPr>
          <p:cNvPr id="46" name="Graphic 57" descr="Close with solid fill">
            <a:extLst>
              <a:ext uri="{FF2B5EF4-FFF2-40B4-BE49-F238E27FC236}">
                <a16:creationId xmlns:a16="http://schemas.microsoft.com/office/drawing/2014/main" id="{CFED8679-7FC7-65A4-4E61-E6DBEBE7C83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49398" y="5281260"/>
            <a:ext cx="720167" cy="720167"/>
          </a:xfrm>
          <a:prstGeom prst="rect">
            <a:avLst/>
          </a:prstGeom>
        </p:spPr>
      </p:pic>
      <p:pic>
        <p:nvPicPr>
          <p:cNvPr id="47" name="Graphic 58" descr="Close with solid fill">
            <a:extLst>
              <a:ext uri="{FF2B5EF4-FFF2-40B4-BE49-F238E27FC236}">
                <a16:creationId xmlns:a16="http://schemas.microsoft.com/office/drawing/2014/main" id="{A8968C87-5D7D-C69F-ECF1-54D3D8A074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3513" y="5187436"/>
            <a:ext cx="720170" cy="720167"/>
          </a:xfrm>
          <a:prstGeom prst="rect">
            <a:avLst/>
          </a:prstGeom>
        </p:spPr>
      </p:pic>
      <p:pic>
        <p:nvPicPr>
          <p:cNvPr id="48" name="Graphic 59" descr="Close with solid fill">
            <a:extLst>
              <a:ext uri="{FF2B5EF4-FFF2-40B4-BE49-F238E27FC236}">
                <a16:creationId xmlns:a16="http://schemas.microsoft.com/office/drawing/2014/main" id="{965F84AC-B2AB-B466-B917-808F197E329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0944" y="6197272"/>
            <a:ext cx="720167" cy="720167"/>
          </a:xfrm>
          <a:prstGeom prst="rect">
            <a:avLst/>
          </a:prstGeom>
        </p:spPr>
      </p:pic>
      <p:pic>
        <p:nvPicPr>
          <p:cNvPr id="2075" name="Graphic 60" descr="Close with solid fill">
            <a:extLst>
              <a:ext uri="{FF2B5EF4-FFF2-40B4-BE49-F238E27FC236}">
                <a16:creationId xmlns:a16="http://schemas.microsoft.com/office/drawing/2014/main" id="{40EC8AA6-7D6E-0AC3-B44C-1FA320BE7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338" t="-9447" r="-5519" b="-8795"/>
          <a:stretch>
            <a:fillRect/>
          </a:stretch>
        </p:blipFill>
        <p:spPr bwMode="auto">
          <a:xfrm>
            <a:off x="7533816" y="7259698"/>
            <a:ext cx="720167" cy="720167"/>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61" descr="Close with solid fill">
            <a:extLst>
              <a:ext uri="{FF2B5EF4-FFF2-40B4-BE49-F238E27FC236}">
                <a16:creationId xmlns:a16="http://schemas.microsoft.com/office/drawing/2014/main" id="{00AF3C83-29F7-D27C-C1C0-B0D0F8E845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51119" y="6258999"/>
            <a:ext cx="725134" cy="720166"/>
          </a:xfrm>
          <a:prstGeom prst="rect">
            <a:avLst/>
          </a:prstGeom>
        </p:spPr>
      </p:pic>
      <p:pic>
        <p:nvPicPr>
          <p:cNvPr id="50" name="Graphic 62" descr="Close with solid fill">
            <a:extLst>
              <a:ext uri="{FF2B5EF4-FFF2-40B4-BE49-F238E27FC236}">
                <a16:creationId xmlns:a16="http://schemas.microsoft.com/office/drawing/2014/main" id="{0F8DAD1A-66E6-2354-A5C5-1DC54CA479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6353" y="6209629"/>
            <a:ext cx="720170" cy="720167"/>
          </a:xfrm>
          <a:prstGeom prst="rect">
            <a:avLst/>
          </a:prstGeom>
        </p:spPr>
      </p:pic>
      <p:pic>
        <p:nvPicPr>
          <p:cNvPr id="51" name="Graphic 63" descr="Close with solid fill">
            <a:extLst>
              <a:ext uri="{FF2B5EF4-FFF2-40B4-BE49-F238E27FC236}">
                <a16:creationId xmlns:a16="http://schemas.microsoft.com/office/drawing/2014/main" id="{7C4EC002-ACD1-21E7-5375-0F1485AD53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4838" y="6235189"/>
            <a:ext cx="720167" cy="720167"/>
          </a:xfrm>
          <a:prstGeom prst="rect">
            <a:avLst/>
          </a:prstGeom>
        </p:spPr>
      </p:pic>
      <p:pic>
        <p:nvPicPr>
          <p:cNvPr id="52" name="Graphic 64" descr="Close with solid fill">
            <a:extLst>
              <a:ext uri="{FF2B5EF4-FFF2-40B4-BE49-F238E27FC236}">
                <a16:creationId xmlns:a16="http://schemas.microsoft.com/office/drawing/2014/main" id="{FCB7B2ED-7157-094D-9003-FAD1215E1B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45676" y="6173832"/>
            <a:ext cx="720170" cy="720167"/>
          </a:xfrm>
          <a:prstGeom prst="rect">
            <a:avLst/>
          </a:prstGeom>
        </p:spPr>
      </p:pic>
      <p:pic>
        <p:nvPicPr>
          <p:cNvPr id="53" name="Graphic 65" descr="Close with solid fill">
            <a:extLst>
              <a:ext uri="{FF2B5EF4-FFF2-40B4-BE49-F238E27FC236}">
                <a16:creationId xmlns:a16="http://schemas.microsoft.com/office/drawing/2014/main" id="{024CBB0C-6A0A-9F67-5832-3DFD6883970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1329" y="7183429"/>
            <a:ext cx="720167" cy="720170"/>
          </a:xfrm>
          <a:prstGeom prst="rect">
            <a:avLst/>
          </a:prstGeom>
        </p:spPr>
      </p:pic>
      <p:pic>
        <p:nvPicPr>
          <p:cNvPr id="54" name="Graphic 66" descr="Close with solid fill">
            <a:extLst>
              <a:ext uri="{FF2B5EF4-FFF2-40B4-BE49-F238E27FC236}">
                <a16:creationId xmlns:a16="http://schemas.microsoft.com/office/drawing/2014/main" id="{B3E81BE5-8256-D712-FB87-486BB27C63E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2222" y="6303912"/>
            <a:ext cx="720167" cy="720167"/>
          </a:xfrm>
          <a:prstGeom prst="rect">
            <a:avLst/>
          </a:prstGeom>
        </p:spPr>
      </p:pic>
      <p:pic>
        <p:nvPicPr>
          <p:cNvPr id="55" name="Graphic 67" descr="Close with solid fill">
            <a:extLst>
              <a:ext uri="{FF2B5EF4-FFF2-40B4-BE49-F238E27FC236}">
                <a16:creationId xmlns:a16="http://schemas.microsoft.com/office/drawing/2014/main" id="{336EAD6B-E55D-BB5E-2E2B-E060742941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3937" y="7164349"/>
            <a:ext cx="725136" cy="720171"/>
          </a:xfrm>
          <a:prstGeom prst="rect">
            <a:avLst/>
          </a:prstGeom>
        </p:spPr>
      </p:pic>
      <p:pic>
        <p:nvPicPr>
          <p:cNvPr id="56" name="Graphic 68" descr="Close with solid fill">
            <a:extLst>
              <a:ext uri="{FF2B5EF4-FFF2-40B4-BE49-F238E27FC236}">
                <a16:creationId xmlns:a16="http://schemas.microsoft.com/office/drawing/2014/main" id="{7955B9D6-480D-64DD-3F50-643996DBCB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057" y="7236335"/>
            <a:ext cx="720170" cy="720170"/>
          </a:xfrm>
          <a:prstGeom prst="rect">
            <a:avLst/>
          </a:prstGeom>
        </p:spPr>
      </p:pic>
      <p:pic>
        <p:nvPicPr>
          <p:cNvPr id="57" name="Graphic 69" descr="Close with solid fill">
            <a:extLst>
              <a:ext uri="{FF2B5EF4-FFF2-40B4-BE49-F238E27FC236}">
                <a16:creationId xmlns:a16="http://schemas.microsoft.com/office/drawing/2014/main" id="{F7BCC1D2-511F-F31E-03B3-C26C65FDE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2897" y="7162573"/>
            <a:ext cx="720167" cy="725135"/>
          </a:xfrm>
          <a:prstGeom prst="rect">
            <a:avLst/>
          </a:prstGeom>
        </p:spPr>
      </p:pic>
      <p:pic>
        <p:nvPicPr>
          <p:cNvPr id="58" name="Graphic 70" descr="Close with solid fill">
            <a:extLst>
              <a:ext uri="{FF2B5EF4-FFF2-40B4-BE49-F238E27FC236}">
                <a16:creationId xmlns:a16="http://schemas.microsoft.com/office/drawing/2014/main" id="{06B862C2-7A90-2139-8DF1-BD46D0D119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17525" y="7162573"/>
            <a:ext cx="720170" cy="720167"/>
          </a:xfrm>
          <a:prstGeom prst="rect">
            <a:avLst/>
          </a:prstGeom>
        </p:spPr>
      </p:pic>
      <p:pic>
        <p:nvPicPr>
          <p:cNvPr id="59" name="Graphic 71" descr="Checkmark with solid fill">
            <a:extLst>
              <a:ext uri="{FF2B5EF4-FFF2-40B4-BE49-F238E27FC236}">
                <a16:creationId xmlns:a16="http://schemas.microsoft.com/office/drawing/2014/main" id="{E7A1EEB8-59E7-7FB6-45F6-9AABB529C7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0552" y="8008288"/>
            <a:ext cx="600966" cy="600966"/>
          </a:xfrm>
          <a:prstGeom prst="rect">
            <a:avLst/>
          </a:prstGeom>
        </p:spPr>
      </p:pic>
      <p:pic>
        <p:nvPicPr>
          <p:cNvPr id="60" name="Graphic 72" descr="Checkmark with solid fill">
            <a:extLst>
              <a:ext uri="{FF2B5EF4-FFF2-40B4-BE49-F238E27FC236}">
                <a16:creationId xmlns:a16="http://schemas.microsoft.com/office/drawing/2014/main" id="{650B539E-B28D-756D-C14B-DAB395F7D11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2791" y="8013253"/>
            <a:ext cx="600969" cy="596001"/>
          </a:xfrm>
          <a:prstGeom prst="rect">
            <a:avLst/>
          </a:prstGeom>
        </p:spPr>
      </p:pic>
      <p:pic>
        <p:nvPicPr>
          <p:cNvPr id="61" name="Graphic 73" descr="Close with solid fill">
            <a:extLst>
              <a:ext uri="{FF2B5EF4-FFF2-40B4-BE49-F238E27FC236}">
                <a16:creationId xmlns:a16="http://schemas.microsoft.com/office/drawing/2014/main" id="{386CFBFD-D324-EE14-91D4-3D0A113FB5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128" y="7909715"/>
            <a:ext cx="725134" cy="720166"/>
          </a:xfrm>
          <a:prstGeom prst="rect">
            <a:avLst/>
          </a:prstGeom>
        </p:spPr>
      </p:pic>
      <p:pic>
        <p:nvPicPr>
          <p:cNvPr id="62" name="Graphic 74" descr="Checkmark with solid fill">
            <a:extLst>
              <a:ext uri="{FF2B5EF4-FFF2-40B4-BE49-F238E27FC236}">
                <a16:creationId xmlns:a16="http://schemas.microsoft.com/office/drawing/2014/main" id="{75BCECCE-EC5E-3784-9562-A89FA79C505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9961" y="8013253"/>
            <a:ext cx="600968" cy="596003"/>
          </a:xfrm>
          <a:prstGeom prst="rect">
            <a:avLst/>
          </a:prstGeom>
        </p:spPr>
      </p:pic>
      <p:pic>
        <p:nvPicPr>
          <p:cNvPr id="63" name="Graphic 75" descr="Checkmark with solid fill">
            <a:extLst>
              <a:ext uri="{FF2B5EF4-FFF2-40B4-BE49-F238E27FC236}">
                <a16:creationId xmlns:a16="http://schemas.microsoft.com/office/drawing/2014/main" id="{A31581AB-C85F-8A1C-DEA2-AAFEBDED14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583" y="8023907"/>
            <a:ext cx="600966" cy="600966"/>
          </a:xfrm>
          <a:prstGeom prst="rect">
            <a:avLst/>
          </a:prstGeom>
        </p:spPr>
      </p:pic>
      <p:pic>
        <p:nvPicPr>
          <p:cNvPr id="2048" name="Graphic 76" descr="Checkmark with solid fill">
            <a:extLst>
              <a:ext uri="{FF2B5EF4-FFF2-40B4-BE49-F238E27FC236}">
                <a16:creationId xmlns:a16="http://schemas.microsoft.com/office/drawing/2014/main" id="{166A8E05-2F7B-10E5-65C0-A4407DE89E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7125" y="7989421"/>
            <a:ext cx="600969" cy="596001"/>
          </a:xfrm>
          <a:prstGeom prst="rect">
            <a:avLst/>
          </a:prstGeom>
        </p:spPr>
      </p:pic>
      <p:pic>
        <p:nvPicPr>
          <p:cNvPr id="2049" name="Graphic 77" descr="Checkmark with solid fill">
            <a:extLst>
              <a:ext uri="{FF2B5EF4-FFF2-40B4-BE49-F238E27FC236}">
                <a16:creationId xmlns:a16="http://schemas.microsoft.com/office/drawing/2014/main" id="{70077907-389B-9D27-7AB6-E1737DC248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8237" y="8618299"/>
            <a:ext cx="596000" cy="600965"/>
          </a:xfrm>
          <a:prstGeom prst="rect">
            <a:avLst/>
          </a:prstGeom>
        </p:spPr>
      </p:pic>
      <p:pic>
        <p:nvPicPr>
          <p:cNvPr id="2050" name="Graphic 78" descr="Checkmark with solid fill">
            <a:extLst>
              <a:ext uri="{FF2B5EF4-FFF2-40B4-BE49-F238E27FC236}">
                <a16:creationId xmlns:a16="http://schemas.microsoft.com/office/drawing/2014/main" id="{77EB52B0-B59F-9228-F7E6-9CD004BB836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88463" y="8624873"/>
            <a:ext cx="600969" cy="600966"/>
          </a:xfrm>
          <a:prstGeom prst="rect">
            <a:avLst/>
          </a:prstGeom>
        </p:spPr>
      </p:pic>
      <p:pic>
        <p:nvPicPr>
          <p:cNvPr id="2051" name="Graphic 79" descr="Close with solid fill">
            <a:extLst>
              <a:ext uri="{FF2B5EF4-FFF2-40B4-BE49-F238E27FC236}">
                <a16:creationId xmlns:a16="http://schemas.microsoft.com/office/drawing/2014/main" id="{2E20099C-83E8-3EF2-EB93-3E9D6408B9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1539" y="8557454"/>
            <a:ext cx="720167" cy="720170"/>
          </a:xfrm>
          <a:prstGeom prst="rect">
            <a:avLst/>
          </a:prstGeom>
        </p:spPr>
      </p:pic>
      <p:pic>
        <p:nvPicPr>
          <p:cNvPr id="2052" name="Graphic 80" descr="Close with solid fill">
            <a:extLst>
              <a:ext uri="{FF2B5EF4-FFF2-40B4-BE49-F238E27FC236}">
                <a16:creationId xmlns:a16="http://schemas.microsoft.com/office/drawing/2014/main" id="{2FFCC132-8E0F-C124-00A5-AD7C5F8CDE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7979" y="8524985"/>
            <a:ext cx="725136" cy="720171"/>
          </a:xfrm>
          <a:prstGeom prst="rect">
            <a:avLst/>
          </a:prstGeom>
        </p:spPr>
      </p:pic>
      <p:pic>
        <p:nvPicPr>
          <p:cNvPr id="2053" name="Graphic 81" descr="Close with solid fill">
            <a:extLst>
              <a:ext uri="{FF2B5EF4-FFF2-40B4-BE49-F238E27FC236}">
                <a16:creationId xmlns:a16="http://schemas.microsoft.com/office/drawing/2014/main" id="{3F2E83F2-DEB7-AD7B-B9D3-67C2C9F2135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4765" y="8544605"/>
            <a:ext cx="720168" cy="725133"/>
          </a:xfrm>
          <a:prstGeom prst="rect">
            <a:avLst/>
          </a:prstGeom>
        </p:spPr>
      </p:pic>
      <p:pic>
        <p:nvPicPr>
          <p:cNvPr id="2054" name="Graphic 82" descr="Close with solid fill">
            <a:extLst>
              <a:ext uri="{FF2B5EF4-FFF2-40B4-BE49-F238E27FC236}">
                <a16:creationId xmlns:a16="http://schemas.microsoft.com/office/drawing/2014/main" id="{CE91CB5E-2A60-1CB9-B2FD-930E4504331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0992" y="8561541"/>
            <a:ext cx="720170" cy="720167"/>
          </a:xfrm>
          <a:prstGeom prst="rect">
            <a:avLst/>
          </a:prstGeom>
        </p:spPr>
      </p:pic>
    </p:spTree>
    <p:extLst>
      <p:ext uri="{BB962C8B-B14F-4D97-AF65-F5344CB8AC3E}">
        <p14:creationId xmlns:p14="http://schemas.microsoft.com/office/powerpoint/2010/main" val="84401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4571386" y="3857662"/>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4" name="Picture 12">
            <a:extLst>
              <a:ext uri="{FF2B5EF4-FFF2-40B4-BE49-F238E27FC236}">
                <a16:creationId xmlns:a16="http://schemas.microsoft.com/office/drawing/2014/main" id="{F4C69FED-08A7-AB4D-149B-472B9F9049A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86155" y="756191"/>
            <a:ext cx="4562803" cy="8774618"/>
          </a:xfrm>
          <a:prstGeom prst="rect">
            <a:avLst/>
          </a:prstGeom>
        </p:spPr>
      </p:pic>
      <p:sp>
        <p:nvSpPr>
          <p:cNvPr id="6" name="Rectangle 5">
            <a:extLst>
              <a:ext uri="{FF2B5EF4-FFF2-40B4-BE49-F238E27FC236}">
                <a16:creationId xmlns:a16="http://schemas.microsoft.com/office/drawing/2014/main" id="{EC534B27-175F-F141-5ADD-5D6B39DCF0B9}"/>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9166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2C8E200-2A38-4CF5-36BE-DABAA3AADB91}"/>
              </a:ext>
            </a:extLst>
          </p:cNvPr>
          <p:cNvSpPr txBox="1"/>
          <p:nvPr/>
        </p:nvSpPr>
        <p:spPr>
          <a:xfrm>
            <a:off x="2952750" y="37538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pic>
        <p:nvPicPr>
          <p:cNvPr id="6" name="Picture 5" descr="Graphical user interface&#10;&#10;Description automatically generated">
            <a:extLst>
              <a:ext uri="{FF2B5EF4-FFF2-40B4-BE49-F238E27FC236}">
                <a16:creationId xmlns:a16="http://schemas.microsoft.com/office/drawing/2014/main" id="{6FB8319C-8CEE-3A76-D93F-971268BE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395" y="1699690"/>
            <a:ext cx="13479209" cy="7582055"/>
          </a:xfrm>
          <a:prstGeom prst="rect">
            <a:avLst/>
          </a:prstGeom>
        </p:spPr>
      </p:pic>
    </p:spTree>
    <p:extLst>
      <p:ext uri="{BB962C8B-B14F-4D97-AF65-F5344CB8AC3E}">
        <p14:creationId xmlns:p14="http://schemas.microsoft.com/office/powerpoint/2010/main" val="324070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17627" y="3620250"/>
            <a:ext cx="9646901" cy="9031911"/>
          </a:xfrm>
          <a:prstGeom prst="rect">
            <a:avLst/>
          </a:prstGeom>
        </p:spPr>
      </p:pic>
      <p:sp>
        <p:nvSpPr>
          <p:cNvPr id="4" name="TextBox 4"/>
          <p:cNvSpPr txBox="1"/>
          <p:nvPr/>
        </p:nvSpPr>
        <p:spPr>
          <a:xfrm>
            <a:off x="1488657" y="-17683"/>
            <a:ext cx="15310686" cy="1310615"/>
          </a:xfrm>
          <a:prstGeom prst="rect">
            <a:avLst/>
          </a:prstGeom>
        </p:spPr>
        <p:txBody>
          <a:bodyPr lIns="0" tIns="0" rIns="0" bIns="0" rtlCol="0" anchor="t">
            <a:spAutoFit/>
          </a:bodyPr>
          <a:lstStyle/>
          <a:p>
            <a:pPr algn="ctr">
              <a:lnSpc>
                <a:spcPts val="11955"/>
              </a:lnSpc>
            </a:pPr>
            <a:r>
              <a:rPr lang="en-US" sz="7200">
                <a:solidFill>
                  <a:srgbClr val="FFFFFF"/>
                </a:solidFill>
                <a:latin typeface="Bebas Neue Bold"/>
              </a:rPr>
              <a:t>Meet </a:t>
            </a:r>
            <a:r>
              <a:rPr lang="en-US" sz="7200">
                <a:solidFill>
                  <a:srgbClr val="FFC000"/>
                </a:solidFill>
                <a:latin typeface="Bebas Neue Bold"/>
              </a:rPr>
              <a:t>our team</a:t>
            </a:r>
          </a:p>
        </p:txBody>
      </p:sp>
      <p:sp>
        <p:nvSpPr>
          <p:cNvPr id="9" name="Picture Placeholder 6">
            <a:extLst>
              <a:ext uri="{FF2B5EF4-FFF2-40B4-BE49-F238E27FC236}">
                <a16:creationId xmlns:a16="http://schemas.microsoft.com/office/drawing/2014/main" id="{5A566077-B5A3-94FB-42E2-06EC995D3037}"/>
              </a:ext>
            </a:extLst>
          </p:cNvPr>
          <p:cNvSpPr txBox="1">
            <a:spLocks/>
          </p:cNvSpPr>
          <p:nvPr/>
        </p:nvSpPr>
        <p:spPr>
          <a:xfrm>
            <a:off x="4267200" y="1850231"/>
            <a:ext cx="3362488" cy="2776537"/>
          </a:xfrm>
          <a:prstGeom prst="rect">
            <a:avLst/>
          </a:prstGeom>
        </p:spPr>
      </p:sp>
      <p:pic>
        <p:nvPicPr>
          <p:cNvPr id="18" name="Picture Placeholder 12">
            <a:extLst>
              <a:ext uri="{FF2B5EF4-FFF2-40B4-BE49-F238E27FC236}">
                <a16:creationId xmlns:a16="http://schemas.microsoft.com/office/drawing/2014/main" id="{8FC24033-F9EF-4ACC-DC75-19B048A71AFE}"/>
              </a:ext>
            </a:extLst>
          </p:cNvPr>
          <p:cNvPicPr>
            <a:picLocks noChangeAspect="1"/>
          </p:cNvPicPr>
          <p:nvPr/>
        </p:nvPicPr>
        <p:blipFill>
          <a:blip r:embed="rId4">
            <a:extLst>
              <a:ext uri="{28A0092B-C50C-407E-A947-70E740481C1C}">
                <a14:useLocalDpi xmlns:a14="http://schemas.microsoft.com/office/drawing/2010/main" val="0"/>
              </a:ext>
            </a:extLst>
          </a:blip>
          <a:srcRect l="2204" r="2204"/>
          <a:stretch/>
        </p:blipFill>
        <p:spPr>
          <a:xfrm>
            <a:off x="738736" y="2485998"/>
            <a:ext cx="2902441" cy="2461867"/>
          </a:xfrm>
          <a:prstGeom prst="rect">
            <a:avLst/>
          </a:prstGeom>
          <a:ln>
            <a:solidFill>
              <a:schemeClr val="tx1"/>
            </a:solidFill>
          </a:ln>
          <a:effectLst>
            <a:outerShdw blurRad="190500" algn="tl" rotWithShape="0">
              <a:srgbClr val="000000">
                <a:alpha val="70000"/>
              </a:srgbClr>
            </a:outerShdw>
          </a:effectLst>
        </p:spPr>
      </p:pic>
      <p:pic>
        <p:nvPicPr>
          <p:cNvPr id="20" name="Picture Placeholder 12">
            <a:extLst>
              <a:ext uri="{FF2B5EF4-FFF2-40B4-BE49-F238E27FC236}">
                <a16:creationId xmlns:a16="http://schemas.microsoft.com/office/drawing/2014/main" id="{E28BBD96-4720-FCD5-8554-32DD205698B1}"/>
              </a:ext>
            </a:extLst>
          </p:cNvPr>
          <p:cNvPicPr>
            <a:picLocks noChangeAspect="1"/>
          </p:cNvPicPr>
          <p:nvPr/>
        </p:nvPicPr>
        <p:blipFill>
          <a:blip r:embed="rId5">
            <a:extLst>
              <a:ext uri="{28A0092B-C50C-407E-A947-70E740481C1C}">
                <a14:useLocalDpi xmlns:a14="http://schemas.microsoft.com/office/drawing/2010/main" val="0"/>
              </a:ext>
            </a:extLst>
          </a:blip>
          <a:srcRect l="2502" r="2502"/>
          <a:stretch/>
        </p:blipFill>
        <p:spPr>
          <a:xfrm>
            <a:off x="5154118" y="2485997"/>
            <a:ext cx="2902441" cy="2461867"/>
          </a:xfrm>
          <a:prstGeom prst="rect">
            <a:avLst/>
          </a:prstGeom>
          <a:ln>
            <a:solidFill>
              <a:schemeClr val="tx1"/>
            </a:solidFill>
          </a:ln>
          <a:effectLst>
            <a:outerShdw blurRad="190500" algn="tl" rotWithShape="0">
              <a:srgbClr val="000000">
                <a:alpha val="70000"/>
              </a:srgbClr>
            </a:outerShdw>
          </a:effectLst>
        </p:spPr>
      </p:pic>
      <p:pic>
        <p:nvPicPr>
          <p:cNvPr id="21" name="Picture Placeholder 12" descr="A screenshot of a computer&#10;&#10;Description automatically generated with medium confidence">
            <a:extLst>
              <a:ext uri="{FF2B5EF4-FFF2-40B4-BE49-F238E27FC236}">
                <a16:creationId xmlns:a16="http://schemas.microsoft.com/office/drawing/2014/main" id="{7E15B532-87E7-D72E-C61A-3B57F2FA0495}"/>
              </a:ext>
            </a:extLst>
          </p:cNvPr>
          <p:cNvPicPr>
            <a:picLocks noChangeAspect="1"/>
          </p:cNvPicPr>
          <p:nvPr/>
        </p:nvPicPr>
        <p:blipFill>
          <a:blip r:embed="rId6" cstate="print">
            <a:extLst>
              <a:ext uri="{28A0092B-C50C-407E-A947-70E740481C1C}">
                <a14:useLocalDpi xmlns:a14="http://schemas.microsoft.com/office/drawing/2010/main" val="0"/>
              </a:ext>
            </a:extLst>
          </a:blip>
          <a:srcRect l="31579" r="31579"/>
          <a:stretch>
            <a:fillRect/>
          </a:stretch>
        </p:blipFill>
        <p:spPr>
          <a:xfrm>
            <a:off x="9569500" y="2485996"/>
            <a:ext cx="2902441" cy="2461867"/>
          </a:xfrm>
          <a:prstGeom prst="rect">
            <a:avLst/>
          </a:prstGeom>
          <a:ln>
            <a:solidFill>
              <a:schemeClr val="tx1"/>
            </a:solidFill>
          </a:ln>
          <a:effectLst>
            <a:outerShdw blurRad="190500" algn="tl" rotWithShape="0">
              <a:srgbClr val="000000">
                <a:alpha val="70000"/>
              </a:srgbClr>
            </a:outerShdw>
          </a:effectLst>
        </p:spPr>
      </p:pic>
      <p:pic>
        <p:nvPicPr>
          <p:cNvPr id="22" name="Picture Placeholder 12">
            <a:extLst>
              <a:ext uri="{FF2B5EF4-FFF2-40B4-BE49-F238E27FC236}">
                <a16:creationId xmlns:a16="http://schemas.microsoft.com/office/drawing/2014/main" id="{F7941FAA-DD9B-BBDF-8A3A-F444F6A6FA6A}"/>
              </a:ext>
            </a:extLst>
          </p:cNvPr>
          <p:cNvPicPr>
            <a:picLocks noChangeAspect="1"/>
          </p:cNvPicPr>
          <p:nvPr/>
        </p:nvPicPr>
        <p:blipFill>
          <a:blip r:embed="rId7">
            <a:extLst>
              <a:ext uri="{28A0092B-C50C-407E-A947-70E740481C1C}">
                <a14:useLocalDpi xmlns:a14="http://schemas.microsoft.com/office/drawing/2010/main" val="0"/>
              </a:ext>
            </a:extLst>
          </a:blip>
          <a:srcRect t="5999" b="5999"/>
          <a:stretch/>
        </p:blipFill>
        <p:spPr>
          <a:xfrm>
            <a:off x="13984882" y="2485995"/>
            <a:ext cx="2902441" cy="2461867"/>
          </a:xfrm>
          <a:prstGeom prst="rect">
            <a:avLst/>
          </a:prstGeom>
          <a:ln>
            <a:solidFill>
              <a:schemeClr val="tx1"/>
            </a:solidFill>
          </a:ln>
          <a:effectLst>
            <a:outerShdw blurRad="190500" algn="tl" rotWithShape="0">
              <a:srgbClr val="000000">
                <a:alpha val="70000"/>
              </a:srgbClr>
            </a:outerShdw>
          </a:effectLst>
        </p:spPr>
      </p:pic>
      <p:sp>
        <p:nvSpPr>
          <p:cNvPr id="8" name="Title 5">
            <a:extLst>
              <a:ext uri="{FF2B5EF4-FFF2-40B4-BE49-F238E27FC236}">
                <a16:creationId xmlns:a16="http://schemas.microsoft.com/office/drawing/2014/main" id="{4BAD3ACE-A36C-702A-F3BD-49E4027AC252}"/>
              </a:ext>
            </a:extLst>
          </p:cNvPr>
          <p:cNvSpPr txBox="1">
            <a:spLocks/>
          </p:cNvSpPr>
          <p:nvPr/>
        </p:nvSpPr>
        <p:spPr>
          <a:xfrm>
            <a:off x="9868036" y="3951432"/>
            <a:ext cx="4876800" cy="662813"/>
          </a:xfrm>
          <a:prstGeom prst="rect">
            <a:avLst/>
          </a:prstGeom>
        </p:spPr>
        <p:txBody>
          <a:bodyPr vert="horz" lIns="91440" tIns="45720" rIns="91440" bIns="45720" rtlCol="0" anchor="b">
            <a:normAutofit/>
          </a:bodyPr>
          <a:lstStyle>
            <a:lvl1pPr algn="l" defTabSz="1371600" rtl="0" eaLnBrk="1" latinLnBrk="0" hangingPunct="1">
              <a:spcBef>
                <a:spcPct val="0"/>
              </a:spcBef>
              <a:buNone/>
              <a:defRPr sz="3000" b="1" kern="1200">
                <a:solidFill>
                  <a:schemeClr val="tx1"/>
                </a:solidFill>
                <a:latin typeface="Adobe Devanagari" pitchFamily="18" charset="0"/>
                <a:ea typeface="+mj-ea"/>
                <a:cs typeface="Adobe Devanagari" pitchFamily="18" charset="0"/>
              </a:defRPr>
            </a:lvl1pPr>
          </a:lstStyle>
          <a:p>
            <a:endParaRPr lang="en-US"/>
          </a:p>
        </p:txBody>
      </p:sp>
      <p:sp>
        <p:nvSpPr>
          <p:cNvPr id="10" name="TextBox 9">
            <a:extLst>
              <a:ext uri="{FF2B5EF4-FFF2-40B4-BE49-F238E27FC236}">
                <a16:creationId xmlns:a16="http://schemas.microsoft.com/office/drawing/2014/main" id="{9F456682-8A80-289B-8F14-BF70B71B3F1A}"/>
              </a:ext>
            </a:extLst>
          </p:cNvPr>
          <p:cNvSpPr txBox="1"/>
          <p:nvPr/>
        </p:nvSpPr>
        <p:spPr>
          <a:xfrm>
            <a:off x="-3110313" y="5293695"/>
            <a:ext cx="10380688" cy="1694463"/>
          </a:xfrm>
          <a:prstGeom prst="rect">
            <a:avLst/>
          </a:prstGeom>
          <a:noFill/>
        </p:spPr>
        <p:txBody>
          <a:bodyPr wrap="square">
            <a:spAutoFit/>
          </a:bodyPr>
          <a:lstStyle/>
          <a:p>
            <a:pPr algn="ctr"/>
            <a:r>
              <a:rPr lang="en-US" sz="2700" b="1">
                <a:solidFill>
                  <a:schemeClr val="bg1"/>
                </a:solidFill>
              </a:rPr>
              <a:t>Group Leader </a:t>
            </a:r>
            <a:br>
              <a:rPr lang="en-US">
                <a:solidFill>
                  <a:schemeClr val="bg1"/>
                </a:solidFill>
              </a:rPr>
            </a:br>
            <a:r>
              <a:rPr lang="en-US" sz="2900" b="0" i="0" u="none" strike="noStrike" cap="none">
                <a:solidFill>
                  <a:schemeClr val="bg1"/>
                </a:solidFill>
                <a:latin typeface="Cambria"/>
                <a:ea typeface="Cambria"/>
                <a:cs typeface="Cambria"/>
                <a:sym typeface="Cambria"/>
              </a:rPr>
              <a:t>Meddaduwage P.M</a:t>
            </a:r>
          </a:p>
          <a:p>
            <a:endParaRPr lang="en-US" sz="2900"/>
          </a:p>
        </p:txBody>
      </p:sp>
      <p:sp>
        <p:nvSpPr>
          <p:cNvPr id="11" name="TextBox 10">
            <a:extLst>
              <a:ext uri="{FF2B5EF4-FFF2-40B4-BE49-F238E27FC236}">
                <a16:creationId xmlns:a16="http://schemas.microsoft.com/office/drawing/2014/main" id="{D39C65CE-EA73-9C5E-EA6F-07FF608CFB8F}"/>
              </a:ext>
            </a:extLst>
          </p:cNvPr>
          <p:cNvSpPr txBox="1"/>
          <p:nvPr/>
        </p:nvSpPr>
        <p:spPr>
          <a:xfrm>
            <a:off x="1488657" y="5293695"/>
            <a:ext cx="10380688" cy="1694463"/>
          </a:xfrm>
          <a:prstGeom prst="rect">
            <a:avLst/>
          </a:prstGeom>
          <a:noFill/>
        </p:spPr>
        <p:txBody>
          <a:bodyPr wrap="square">
            <a:spAutoFit/>
          </a:bodyPr>
          <a:lstStyle/>
          <a:p>
            <a:pPr algn="ctr"/>
            <a:r>
              <a:rPr lang="en-US" sz="2700" b="1">
                <a:solidFill>
                  <a:schemeClr val="bg1"/>
                </a:solidFill>
              </a:rPr>
              <a:t>Member 02 </a:t>
            </a:r>
            <a:br>
              <a:rPr lang="en-US">
                <a:solidFill>
                  <a:schemeClr val="bg1"/>
                </a:solidFill>
              </a:rPr>
            </a:br>
            <a:r>
              <a:rPr lang="en-US" sz="2900">
                <a:solidFill>
                  <a:schemeClr val="bg1"/>
                </a:solidFill>
                <a:latin typeface="Cambria"/>
                <a:ea typeface="Cambria"/>
                <a:sym typeface="Cambria"/>
              </a:rPr>
              <a:t>Sandeepa U.H.A.N</a:t>
            </a:r>
            <a:endParaRPr lang="en-US" sz="2900" b="0" i="0" u="none" strike="noStrike" cap="none">
              <a:solidFill>
                <a:schemeClr val="bg1"/>
              </a:solidFill>
              <a:latin typeface="Cambria"/>
              <a:ea typeface="Cambria"/>
              <a:cs typeface="Cambria"/>
              <a:sym typeface="Cambria"/>
            </a:endParaRPr>
          </a:p>
          <a:p>
            <a:endParaRPr lang="en-US" sz="2900"/>
          </a:p>
        </p:txBody>
      </p:sp>
      <p:pic>
        <p:nvPicPr>
          <p:cNvPr id="12" name="Picture 3">
            <a:extLst>
              <a:ext uri="{FF2B5EF4-FFF2-40B4-BE49-F238E27FC236}">
                <a16:creationId xmlns:a16="http://schemas.microsoft.com/office/drawing/2014/main" id="{1AFDF07C-6165-4824-EE7B-3DF801D4B16E}"/>
              </a:ext>
            </a:extLst>
          </p:cNvPr>
          <p:cNvPicPr>
            <a:picLocks noChangeAspect="1"/>
          </p:cNvPicPr>
          <p:nvPr/>
        </p:nvPicPr>
        <p:blipFill>
          <a:blip r:embed="rId8">
            <a:extLst>
              <a:ext uri="{28A0092B-C50C-407E-A947-70E740481C1C}">
                <a14:useLocalDpi xmlns:a14="http://schemas.microsoft.com/office/drawing/2010/main" val="0"/>
              </a:ext>
            </a:extLst>
          </a:blip>
          <a:srcRect l="189" r="189"/>
          <a:stretch/>
        </p:blipFill>
        <p:spPr>
          <a:xfrm>
            <a:off x="9507071" y="2484569"/>
            <a:ext cx="2955790" cy="2468884"/>
          </a:xfrm>
          <a:prstGeom prst="rect">
            <a:avLst/>
          </a:prstGeom>
        </p:spPr>
      </p:pic>
      <p:sp>
        <p:nvSpPr>
          <p:cNvPr id="14" name="TextBox 13">
            <a:extLst>
              <a:ext uri="{FF2B5EF4-FFF2-40B4-BE49-F238E27FC236}">
                <a16:creationId xmlns:a16="http://schemas.microsoft.com/office/drawing/2014/main" id="{6C538159-0E22-FD26-AAAB-D6773987D1CD}"/>
              </a:ext>
            </a:extLst>
          </p:cNvPr>
          <p:cNvSpPr txBox="1"/>
          <p:nvPr/>
        </p:nvSpPr>
        <p:spPr>
          <a:xfrm>
            <a:off x="9019009" y="5239906"/>
            <a:ext cx="3939547" cy="1400383"/>
          </a:xfrm>
          <a:prstGeom prst="rect">
            <a:avLst/>
          </a:prstGeom>
          <a:noFill/>
        </p:spPr>
        <p:txBody>
          <a:bodyPr wrap="square" lIns="91440" tIns="45720" rIns="91440" bIns="45720" anchor="t">
            <a:spAutoFit/>
          </a:bodyPr>
          <a:lstStyle/>
          <a:p>
            <a:pPr algn="ctr"/>
            <a:r>
              <a:rPr lang="en-US" sz="2700" b="1" dirty="0">
                <a:solidFill>
                  <a:schemeClr val="bg1"/>
                </a:solidFill>
              </a:rPr>
              <a:t>Member 03 </a:t>
            </a:r>
            <a:br>
              <a:rPr lang="en-US" dirty="0"/>
            </a:br>
            <a:r>
              <a:rPr lang="en-US" sz="2900" dirty="0">
                <a:solidFill>
                  <a:schemeClr val="bg1"/>
                </a:solidFill>
                <a:latin typeface="Cambria"/>
                <a:ea typeface="Cambria"/>
                <a:sym typeface="Cambria"/>
              </a:rPr>
              <a:t>Liyanage L.T.N</a:t>
            </a:r>
            <a:endParaRPr lang="en-US" sz="2900" b="0" i="0" u="none" strike="noStrike" cap="none" dirty="0">
              <a:solidFill>
                <a:schemeClr val="bg1"/>
              </a:solidFill>
              <a:latin typeface="Cambria"/>
              <a:ea typeface="Cambria"/>
              <a:cs typeface="Cambria"/>
              <a:sym typeface="Cambria"/>
            </a:endParaRPr>
          </a:p>
          <a:p>
            <a:endParaRPr lang="en-US" sz="2900" dirty="0"/>
          </a:p>
        </p:txBody>
      </p:sp>
      <p:sp>
        <p:nvSpPr>
          <p:cNvPr id="16" name="TextBox 15">
            <a:extLst>
              <a:ext uri="{FF2B5EF4-FFF2-40B4-BE49-F238E27FC236}">
                <a16:creationId xmlns:a16="http://schemas.microsoft.com/office/drawing/2014/main" id="{2A5CD00C-8C95-B4E2-0989-CFE9F77F725B}"/>
              </a:ext>
            </a:extLst>
          </p:cNvPr>
          <p:cNvSpPr txBox="1"/>
          <p:nvPr/>
        </p:nvSpPr>
        <p:spPr>
          <a:xfrm>
            <a:off x="13466328" y="5201410"/>
            <a:ext cx="3939547" cy="1400383"/>
          </a:xfrm>
          <a:prstGeom prst="rect">
            <a:avLst/>
          </a:prstGeom>
          <a:noFill/>
        </p:spPr>
        <p:txBody>
          <a:bodyPr wrap="square" lIns="91440" tIns="45720" rIns="91440" bIns="45720" anchor="t">
            <a:spAutoFit/>
          </a:bodyPr>
          <a:lstStyle/>
          <a:p>
            <a:pPr algn="ctr"/>
            <a:r>
              <a:rPr lang="en-US" sz="2700" b="1">
                <a:solidFill>
                  <a:schemeClr val="bg1"/>
                </a:solidFill>
              </a:rPr>
              <a:t>Member 04 </a:t>
            </a:r>
            <a:br>
              <a:rPr lang="en-US"/>
            </a:br>
            <a:r>
              <a:rPr lang="en-US" sz="2900">
                <a:solidFill>
                  <a:schemeClr val="bg1"/>
                </a:solidFill>
                <a:latin typeface="Cambria"/>
                <a:ea typeface="Cambria"/>
                <a:sym typeface="Cambria"/>
              </a:rPr>
              <a:t>E.N.D.S. </a:t>
            </a:r>
            <a:r>
              <a:rPr lang="en-US" sz="2900" err="1">
                <a:solidFill>
                  <a:schemeClr val="bg1"/>
                </a:solidFill>
                <a:latin typeface="Cambria"/>
                <a:ea typeface="Cambria"/>
                <a:sym typeface="Cambria"/>
              </a:rPr>
              <a:t>Elamaldeniya</a:t>
            </a:r>
            <a:r>
              <a:rPr lang="en-US" sz="2900">
                <a:solidFill>
                  <a:schemeClr val="bg1"/>
                </a:solidFill>
                <a:latin typeface="Cambria"/>
                <a:ea typeface="Cambria"/>
                <a:sym typeface="Cambria"/>
              </a:rPr>
              <a:t> </a:t>
            </a:r>
            <a:endParaRPr lang="en-US" sz="2900" b="0" i="0" u="none" strike="noStrike" cap="none">
              <a:solidFill>
                <a:schemeClr val="bg1"/>
              </a:solidFill>
              <a:latin typeface="Cambria"/>
              <a:ea typeface="Cambria"/>
              <a:cs typeface="Cambria"/>
              <a:sym typeface="Cambria"/>
            </a:endParaRPr>
          </a:p>
          <a:p>
            <a:endParaRPr lang="en-US"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19774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5" name="TextBox 5">
            <a:extLst>
              <a:ext uri="{FF2B5EF4-FFF2-40B4-BE49-F238E27FC236}">
                <a16:creationId xmlns:a16="http://schemas.microsoft.com/office/drawing/2014/main" id="{2CCA9E73-9535-8ADA-3BBF-34BCC9FC6856}"/>
              </a:ext>
            </a:extLst>
          </p:cNvPr>
          <p:cNvSpPr txBox="1"/>
          <p:nvPr/>
        </p:nvSpPr>
        <p:spPr>
          <a:xfrm>
            <a:off x="7362092" y="1894293"/>
            <a:ext cx="10544908" cy="890025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Multimedia technologies: HTML5, CSS, and JavaScript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Speech recognition APIs: Google Cloud Speech-to-Text, Amazon Transcribe.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 editors and algorithms: </a:t>
            </a:r>
            <a:r>
              <a:rPr lang="en-US" sz="3200" err="1">
                <a:solidFill>
                  <a:schemeClr val="bg1"/>
                </a:solidFill>
              </a:rPr>
              <a:t>TinyMCE</a:t>
            </a:r>
            <a:r>
              <a:rPr lang="en-US" sz="3200">
                <a:solidFill>
                  <a:schemeClr val="bg1"/>
                </a:solidFill>
              </a:rPr>
              <a:t>, </a:t>
            </a:r>
            <a:r>
              <a:rPr lang="en-US" sz="3200" err="1">
                <a:solidFill>
                  <a:schemeClr val="bg1"/>
                </a:solidFill>
              </a:rPr>
              <a:t>CKEditor</a:t>
            </a:r>
            <a:r>
              <a:rPr lang="en-US" sz="3200">
                <a:solidFill>
                  <a:schemeClr val="bg1"/>
                </a:solidFill>
              </a:rPr>
              <a:t>. </a:t>
            </a:r>
          </a:p>
          <a:p>
            <a:pPr marL="343282" lvl="1">
              <a:lnSpc>
                <a:spcPts val="4102"/>
              </a:lnSpc>
            </a:pPr>
            <a:r>
              <a:rPr lang="en-US" sz="3200">
                <a:solidFill>
                  <a:schemeClr val="bg1"/>
                </a:solidFill>
              </a:rPr>
              <a:t>      (Norvig’s correction algorithm)</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Machine learning frameworks: TensorFlow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Mobile development platforms and programming languages:  Android Studio,  React Native (JavaScript) ,Python.</a:t>
            </a: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12" name="Picture 11" descr="Logo&#10;&#10;Description automatically generated">
            <a:extLst>
              <a:ext uri="{FF2B5EF4-FFF2-40B4-BE49-F238E27FC236}">
                <a16:creationId xmlns:a16="http://schemas.microsoft.com/office/drawing/2014/main" id="{9049C342-C083-478F-32F1-B79D3587B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48" y="3816545"/>
            <a:ext cx="3235906" cy="2070980"/>
          </a:xfrm>
          <a:prstGeom prst="rect">
            <a:avLst/>
          </a:prstGeom>
        </p:spPr>
      </p:pic>
      <p:pic>
        <p:nvPicPr>
          <p:cNvPr id="14" name="Picture 13" descr="Icon&#10;&#10;Description automatically generated">
            <a:extLst>
              <a:ext uri="{FF2B5EF4-FFF2-40B4-BE49-F238E27FC236}">
                <a16:creationId xmlns:a16="http://schemas.microsoft.com/office/drawing/2014/main" id="{F40F817F-017A-EC61-8E4B-9B450ED535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78" t="13202" r="14839" b="11677"/>
          <a:stretch/>
        </p:blipFill>
        <p:spPr>
          <a:xfrm>
            <a:off x="558194" y="6499333"/>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Icon&#10;&#10;Description automatically generated">
            <a:extLst>
              <a:ext uri="{FF2B5EF4-FFF2-40B4-BE49-F238E27FC236}">
                <a16:creationId xmlns:a16="http://schemas.microsoft.com/office/drawing/2014/main" id="{140B07C2-E983-81E2-4D53-6F87BC53CE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2654" y="7542506"/>
            <a:ext cx="1663848" cy="1446824"/>
          </a:xfrm>
          <a:prstGeom prst="rect">
            <a:avLst/>
          </a:prstGeom>
        </p:spPr>
      </p:pic>
      <p:pic>
        <p:nvPicPr>
          <p:cNvPr id="18" name="Picture 17" descr="Icon&#10;&#10;Description automatically generated">
            <a:extLst>
              <a:ext uri="{FF2B5EF4-FFF2-40B4-BE49-F238E27FC236}">
                <a16:creationId xmlns:a16="http://schemas.microsoft.com/office/drawing/2014/main" id="{F8CF52A5-3498-538E-2A99-ACD173A70518}"/>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145535" y="4690372"/>
            <a:ext cx="1697060" cy="1859695"/>
          </a:xfrm>
          <a:prstGeom prst="rect">
            <a:avLst/>
          </a:prstGeom>
        </p:spPr>
      </p:pic>
      <p:pic>
        <p:nvPicPr>
          <p:cNvPr id="20" name="Picture 19" descr="Logo, icon&#10;&#10;Description automatically generated">
            <a:extLst>
              <a:ext uri="{FF2B5EF4-FFF2-40B4-BE49-F238E27FC236}">
                <a16:creationId xmlns:a16="http://schemas.microsoft.com/office/drawing/2014/main" id="{DFAC7D70-3B94-14CB-B04D-24EC4DBC0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742" y="1742477"/>
            <a:ext cx="1495836" cy="1495836"/>
          </a:xfrm>
          <a:prstGeom prst="rect">
            <a:avLst/>
          </a:prstGeom>
        </p:spPr>
      </p:pic>
      <p:pic>
        <p:nvPicPr>
          <p:cNvPr id="22" name="Picture 21" descr="Graphical user interface, application&#10;&#10;Description automatically generated with medium confidence">
            <a:extLst>
              <a:ext uri="{FF2B5EF4-FFF2-40B4-BE49-F238E27FC236}">
                <a16:creationId xmlns:a16="http://schemas.microsoft.com/office/drawing/2014/main" id="{AED90A27-BA95-E203-1D9C-97A87AE1E86A}"/>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3295348" y="2109145"/>
            <a:ext cx="3635013" cy="1897802"/>
          </a:xfrm>
          <a:prstGeom prst="rect">
            <a:avLst/>
          </a:prstGeom>
        </p:spPr>
      </p:pic>
    </p:spTree>
    <p:extLst>
      <p:ext uri="{BB962C8B-B14F-4D97-AF65-F5344CB8AC3E}">
        <p14:creationId xmlns:p14="http://schemas.microsoft.com/office/powerpoint/2010/main" val="41146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3620331"/>
            <a:ext cx="12382500" cy="2400657"/>
          </a:xfrm>
          <a:prstGeom prst="rect">
            <a:avLst/>
          </a:prstGeom>
          <a:noFill/>
        </p:spPr>
        <p:txBody>
          <a:bodyPr wrap="square">
            <a:spAutoFit/>
          </a:bodyPr>
          <a:lstStyle/>
          <a:p>
            <a:pPr algn="ctr"/>
            <a:r>
              <a:rPr lang="en-US" sz="54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r>
              <a:rPr lang="en-US" sz="5400" b="0" i="0">
                <a:solidFill>
                  <a:schemeClr val="bg1"/>
                </a:solidFill>
                <a:effectLst/>
                <a:latin typeface="Bebas Neue Bold" panose="020B0604020202020204" charset="0"/>
              </a:rPr>
              <a:t>​</a:t>
            </a:r>
          </a:p>
          <a:p>
            <a:pPr algn="ctr"/>
            <a:endParaRPr lang="en-US" sz="5400">
              <a:solidFill>
                <a:srgbClr val="FFC000"/>
              </a:solidFill>
              <a:latin typeface="Bebas Neue Bold" panose="020B0604020202020204" charset="0"/>
            </a:endParaRPr>
          </a:p>
        </p:txBody>
      </p:sp>
      <p:pic>
        <p:nvPicPr>
          <p:cNvPr id="5" name="Picture 8">
            <a:extLst>
              <a:ext uri="{FF2B5EF4-FFF2-40B4-BE49-F238E27FC236}">
                <a16:creationId xmlns:a16="http://schemas.microsoft.com/office/drawing/2014/main" id="{E03E8962-4F1E-243A-3F8A-4D1230D23E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83321" y="130175"/>
            <a:ext cx="4649602" cy="9472873"/>
          </a:xfrm>
          <a:prstGeom prst="rect">
            <a:avLst/>
          </a:prstGeom>
        </p:spPr>
      </p:pic>
    </p:spTree>
    <p:extLst>
      <p:ext uri="{BB962C8B-B14F-4D97-AF65-F5344CB8AC3E}">
        <p14:creationId xmlns:p14="http://schemas.microsoft.com/office/powerpoint/2010/main" val="144358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3" name="TextBox 5">
            <a:extLst>
              <a:ext uri="{FF2B5EF4-FFF2-40B4-BE49-F238E27FC236}">
                <a16:creationId xmlns:a16="http://schemas.microsoft.com/office/drawing/2014/main" id="{00A669D8-7BC9-0273-179E-CF3CFCD98925}"/>
              </a:ext>
            </a:extLst>
          </p:cNvPr>
          <p:cNvSpPr txBox="1"/>
          <p:nvPr/>
        </p:nvSpPr>
        <p:spPr>
          <a:xfrm>
            <a:off x="515815" y="536895"/>
            <a:ext cx="17256369" cy="9585060"/>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H</a:t>
            </a:r>
            <a:r>
              <a:rPr lang="en-US" sz="3200" b="0" i="0">
                <a:solidFill>
                  <a:schemeClr val="bg1"/>
                </a:solidFill>
                <a:effectLst/>
              </a:rPr>
              <a:t>ave a user-friendly interface for children aged 6-8.</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A</a:t>
            </a:r>
            <a:r>
              <a:rPr lang="en-US" sz="3200" b="0" i="0">
                <a:solidFill>
                  <a:schemeClr val="bg1"/>
                </a:solidFill>
                <a:effectLst/>
              </a:rPr>
              <a:t>ssess and identify the specific sequential difficulties faced by children with visual dyslexia.</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P</a:t>
            </a:r>
            <a:r>
              <a:rPr lang="en-US" sz="3200" b="0" i="0">
                <a:solidFill>
                  <a:schemeClr val="bg1"/>
                </a:solidFill>
                <a:effectLst/>
              </a:rPr>
              <a:t>rovide targeted interventions and strategies for addressing the identified difficulties.</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I</a:t>
            </a:r>
            <a:r>
              <a:rPr lang="en-US" sz="3200" b="0" i="0">
                <a:solidFill>
                  <a:schemeClr val="bg1"/>
                </a:solidFill>
                <a:effectLst/>
              </a:rPr>
              <a:t>nclude phonics-based games and activities, such as word jumbling and puzzles.</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U</a:t>
            </a:r>
            <a:r>
              <a:rPr lang="en-US" sz="3200" b="0" i="0">
                <a:solidFill>
                  <a:schemeClr val="bg1"/>
                </a:solidFill>
                <a:effectLst/>
              </a:rPr>
              <a:t>se sound effects and visual feedback to help children understand sequencing.</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I</a:t>
            </a:r>
            <a:r>
              <a:rPr lang="en-US" sz="3200" b="0" i="0">
                <a:solidFill>
                  <a:schemeClr val="bg1"/>
                </a:solidFill>
                <a:effectLst/>
              </a:rPr>
              <a:t>nclude voice recognition methods to track correct and incorrect responses.</a:t>
            </a:r>
          </a:p>
          <a:p>
            <a:pPr marL="343282" lvl="1" algn="ctr">
              <a:lnSpc>
                <a:spcPts val="4102"/>
              </a:lnSpc>
            </a:pPr>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53670"/>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400097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3" name="TextBox 5">
            <a:extLst>
              <a:ext uri="{FF2B5EF4-FFF2-40B4-BE49-F238E27FC236}">
                <a16:creationId xmlns:a16="http://schemas.microsoft.com/office/drawing/2014/main" id="{00A669D8-7BC9-0273-179E-CF3CFCD98925}"/>
              </a:ext>
            </a:extLst>
          </p:cNvPr>
          <p:cNvSpPr txBox="1"/>
          <p:nvPr/>
        </p:nvSpPr>
        <p:spPr>
          <a:xfrm>
            <a:off x="515815" y="536895"/>
            <a:ext cx="17256369" cy="10044160"/>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Application should be responsive and fast.</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Application should be compatible with multiple mobile platforms, including Android and iOS.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secure, with appropriate measures to protect user data and privacy.</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easy to install and update, with clear instructions provided to users.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accessible to users with disabilities, with appropriate accessibility features implemented.</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Designed with high usability and user satisfaction in mind, with regular testing and feedback from users.</a:t>
            </a:r>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30175"/>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29513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17726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pic>
        <p:nvPicPr>
          <p:cNvPr id="4" name="Picture 3" descr="Diagram&#10;&#10;Description automatically generated">
            <a:extLst>
              <a:ext uri="{FF2B5EF4-FFF2-40B4-BE49-F238E27FC236}">
                <a16:creationId xmlns:a16="http://schemas.microsoft.com/office/drawing/2014/main" id="{7F6F8A52-3201-3DA8-DB81-C9254A618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816" y="1596857"/>
            <a:ext cx="14032367" cy="7093285"/>
          </a:xfrm>
          <a:prstGeom prst="rect">
            <a:avLst/>
          </a:prstGeom>
        </p:spPr>
      </p:pic>
    </p:spTree>
    <p:extLst>
      <p:ext uri="{BB962C8B-B14F-4D97-AF65-F5344CB8AC3E}">
        <p14:creationId xmlns:p14="http://schemas.microsoft.com/office/powerpoint/2010/main" val="167888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42110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graphicFrame>
        <p:nvGraphicFramePr>
          <p:cNvPr id="3" name="Table 2">
            <a:extLst>
              <a:ext uri="{FF2B5EF4-FFF2-40B4-BE49-F238E27FC236}">
                <a16:creationId xmlns:a16="http://schemas.microsoft.com/office/drawing/2014/main" id="{BDE83F1D-6469-3FE4-5E09-CEDE903C4DEC}"/>
              </a:ext>
            </a:extLst>
          </p:cNvPr>
          <p:cNvGraphicFramePr>
            <a:graphicFrameLocks noGrp="1"/>
          </p:cNvGraphicFramePr>
          <p:nvPr>
            <p:extLst>
              <p:ext uri="{D42A27DB-BD31-4B8C-83A1-F6EECF244321}">
                <p14:modId xmlns:p14="http://schemas.microsoft.com/office/powerpoint/2010/main" val="2887155292"/>
              </p:ext>
            </p:extLst>
          </p:nvPr>
        </p:nvGraphicFramePr>
        <p:xfrm>
          <a:off x="381000" y="2072640"/>
          <a:ext cx="17526000" cy="5913120"/>
        </p:xfrm>
        <a:graphic>
          <a:graphicData uri="http://schemas.openxmlformats.org/drawingml/2006/table">
            <a:tbl>
              <a:tblPr firstRow="1" firstCol="1" bandRow="1">
                <a:tableStyleId>{5C22544A-7EE6-4342-B048-85BDC9FD1C3A}</a:tableStyleId>
              </a:tblPr>
              <a:tblGrid>
                <a:gridCol w="807720">
                  <a:extLst>
                    <a:ext uri="{9D8B030D-6E8A-4147-A177-3AD203B41FA5}">
                      <a16:colId xmlns:a16="http://schemas.microsoft.com/office/drawing/2014/main" val="2770007114"/>
                    </a:ext>
                  </a:extLst>
                </a:gridCol>
                <a:gridCol w="16718280">
                  <a:extLst>
                    <a:ext uri="{9D8B030D-6E8A-4147-A177-3AD203B41FA5}">
                      <a16:colId xmlns:a16="http://schemas.microsoft.com/office/drawing/2014/main" val="1771757233"/>
                    </a:ext>
                  </a:extLst>
                </a:gridCol>
              </a:tblGrid>
              <a:tr h="985520">
                <a:tc>
                  <a:txBody>
                    <a:bodyPr/>
                    <a:lstStyle/>
                    <a:p>
                      <a:pPr marL="0" marR="0">
                        <a:lnSpc>
                          <a:spcPct val="107000"/>
                        </a:lnSpc>
                        <a:spcBef>
                          <a:spcPts val="0"/>
                        </a:spcBef>
                        <a:spcAft>
                          <a:spcPts val="800"/>
                        </a:spcAft>
                      </a:pPr>
                      <a:r>
                        <a:rPr lang="en-US" sz="2400">
                          <a:effectLst/>
                        </a:rPr>
                        <a:t>[1]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E. S. A. G. &amp;. D. Z. </a:t>
                      </a:r>
                      <a:r>
                        <a:rPr lang="en-US" sz="2400" err="1">
                          <a:solidFill>
                            <a:schemeClr val="bg1"/>
                          </a:solidFill>
                          <a:effectLst/>
                        </a:rPr>
                        <a:t>Roxani</a:t>
                      </a:r>
                      <a:r>
                        <a:rPr lang="en-US" sz="2400">
                          <a:solidFill>
                            <a:schemeClr val="bg1"/>
                          </a:solidFill>
                          <a:effectLst/>
                        </a:rPr>
                        <a:t> </a:t>
                      </a:r>
                      <a:r>
                        <a:rPr lang="en-US" sz="2400" err="1">
                          <a:solidFill>
                            <a:schemeClr val="bg1"/>
                          </a:solidFill>
                          <a:effectLst/>
                        </a:rPr>
                        <a:t>Skiada</a:t>
                      </a:r>
                      <a:r>
                        <a:rPr lang="en-US" sz="2400">
                          <a:solidFill>
                            <a:schemeClr val="bg1"/>
                          </a:solidFill>
                          <a:effectLst/>
                        </a:rPr>
                        <a:t>, "</a:t>
                      </a:r>
                      <a:r>
                        <a:rPr lang="en-US" sz="2400" err="1">
                          <a:solidFill>
                            <a:schemeClr val="bg1"/>
                          </a:solidFill>
                          <a:effectLst/>
                        </a:rPr>
                        <a:t>EasyLexia</a:t>
                      </a:r>
                      <a:r>
                        <a:rPr lang="en-US" sz="2400">
                          <a:solidFill>
                            <a:schemeClr val="bg1"/>
                          </a:solidFill>
                          <a:effectLst/>
                        </a:rPr>
                        <a:t>: A Mobile Application for Children with Learning," ELSEVIER, pp. 218-228,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566635"/>
                  </a:ext>
                </a:extLst>
              </a:tr>
              <a:tr h="985520">
                <a:tc>
                  <a:txBody>
                    <a:bodyPr/>
                    <a:lstStyle/>
                    <a:p>
                      <a:pPr marL="0" marR="0">
                        <a:lnSpc>
                          <a:spcPct val="107000"/>
                        </a:lnSpc>
                        <a:spcBef>
                          <a:spcPts val="0"/>
                        </a:spcBef>
                        <a:spcAft>
                          <a:spcPts val="800"/>
                        </a:spcAft>
                      </a:pPr>
                      <a:r>
                        <a:rPr lang="en-US" sz="2400">
                          <a:effectLst/>
                        </a:rPr>
                        <a:t>[2]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S. M. D. a. H. Abas2, "‘Dyslexia Baca’ Mobile App - the learning ecosystem for Dyslexic Children," ReasearchGate, vol. OI:10.1109/ACSAT.2013.87, 2013.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8541812"/>
                  </a:ext>
                </a:extLst>
              </a:tr>
              <a:tr h="985520">
                <a:tc>
                  <a:txBody>
                    <a:bodyPr/>
                    <a:lstStyle/>
                    <a:p>
                      <a:pPr marL="0" marR="0">
                        <a:lnSpc>
                          <a:spcPct val="107000"/>
                        </a:lnSpc>
                        <a:spcBef>
                          <a:spcPts val="0"/>
                        </a:spcBef>
                        <a:spcAft>
                          <a:spcPts val="800"/>
                        </a:spcAft>
                      </a:pPr>
                      <a:r>
                        <a:rPr lang="en-US" sz="2400">
                          <a:effectLst/>
                        </a:rPr>
                        <a:t>[3]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L. C. K. W. W. W. K. R. N. S. D. T. T.C.P </a:t>
                      </a:r>
                      <a:r>
                        <a:rPr lang="en-US" sz="2400" err="1">
                          <a:solidFill>
                            <a:schemeClr val="bg1"/>
                          </a:solidFill>
                          <a:effectLst/>
                        </a:rPr>
                        <a:t>Kularathna</a:t>
                      </a:r>
                      <a:r>
                        <a:rPr lang="en-US" sz="2400">
                          <a:solidFill>
                            <a:schemeClr val="bg1"/>
                          </a:solidFill>
                          <a:effectLst/>
                        </a:rPr>
                        <a:t>, "Yalu: Computer Game Based Solution to Screen Learning Disabilities in Kids," </a:t>
                      </a:r>
                      <a:r>
                        <a:rPr lang="en-US" sz="2400" err="1">
                          <a:solidFill>
                            <a:schemeClr val="bg1"/>
                          </a:solidFill>
                          <a:effectLst/>
                        </a:rPr>
                        <a:t>semanticscholar</a:t>
                      </a:r>
                      <a:r>
                        <a:rPr lang="en-US" sz="2400">
                          <a:solidFill>
                            <a:schemeClr val="bg1"/>
                          </a:solidFill>
                          <a:effectLst/>
                        </a:rPr>
                        <a:t>,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4022102"/>
                  </a:ext>
                </a:extLst>
              </a:tr>
              <a:tr h="985520">
                <a:tc>
                  <a:txBody>
                    <a:bodyPr/>
                    <a:lstStyle/>
                    <a:p>
                      <a:pPr marL="0" marR="0">
                        <a:lnSpc>
                          <a:spcPct val="107000"/>
                        </a:lnSpc>
                        <a:spcBef>
                          <a:spcPts val="0"/>
                        </a:spcBef>
                        <a:spcAft>
                          <a:spcPts val="800"/>
                        </a:spcAft>
                      </a:pPr>
                      <a:r>
                        <a:rPr lang="en-US" sz="2400">
                          <a:effectLst/>
                        </a:rPr>
                        <a:t>[4]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M. C. D. H. P. R. I. W. S. Thelijjagoda, "The Hope: An Interactive Mobile Solution to Overcome the Writing, Reading and Speaking Weaknesses of Dyslexia," semanticscholar, 2019.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8201157"/>
                  </a:ext>
                </a:extLst>
              </a:tr>
              <a:tr h="985520">
                <a:tc>
                  <a:txBody>
                    <a:bodyPr/>
                    <a:lstStyle/>
                    <a:p>
                      <a:pPr marL="0" marR="0">
                        <a:lnSpc>
                          <a:spcPct val="107000"/>
                        </a:lnSpc>
                        <a:spcBef>
                          <a:spcPts val="0"/>
                        </a:spcBef>
                        <a:spcAft>
                          <a:spcPts val="800"/>
                        </a:spcAft>
                      </a:pPr>
                      <a:r>
                        <a:rPr lang="en-US" sz="2400">
                          <a:effectLst/>
                        </a:rPr>
                        <a:t>[5]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D. P. U. G. I. J. T. E. S. T. Sampath S. Rajapakse, "ALEXZA: A Mobile Application For Dyslexics Utilizing Artificial Intelligence And Machine Learning Concepts," semanticscholar, 2018.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8526206"/>
                  </a:ext>
                </a:extLst>
              </a:tr>
              <a:tr h="985520">
                <a:tc>
                  <a:txBody>
                    <a:bodyPr/>
                    <a:lstStyle/>
                    <a:p>
                      <a:pPr marL="0" marR="0">
                        <a:lnSpc>
                          <a:spcPct val="107000"/>
                        </a:lnSpc>
                        <a:spcBef>
                          <a:spcPts val="0"/>
                        </a:spcBef>
                        <a:spcAft>
                          <a:spcPts val="800"/>
                        </a:spcAft>
                      </a:pPr>
                      <a:r>
                        <a:rPr lang="en-US" sz="2400">
                          <a:effectLst/>
                        </a:rPr>
                        <a:t>[6]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dirty="0">
                          <a:solidFill>
                            <a:schemeClr val="bg1"/>
                          </a:solidFill>
                          <a:effectLst/>
                        </a:rPr>
                        <a:t>S. T. S. H. T. </a:t>
                      </a:r>
                      <a:r>
                        <a:rPr lang="en-US" sz="2400" dirty="0" err="1">
                          <a:solidFill>
                            <a:schemeClr val="bg1"/>
                          </a:solidFill>
                          <a:effectLst/>
                        </a:rPr>
                        <a:t>Lakchani</a:t>
                      </a:r>
                      <a:r>
                        <a:rPr lang="en-US" sz="2400" dirty="0">
                          <a:solidFill>
                            <a:schemeClr val="bg1"/>
                          </a:solidFill>
                          <a:effectLst/>
                        </a:rPr>
                        <a:t> </a:t>
                      </a:r>
                      <a:r>
                        <a:rPr lang="en-US" sz="2400" dirty="0" err="1">
                          <a:solidFill>
                            <a:schemeClr val="bg1"/>
                          </a:solidFill>
                          <a:effectLst/>
                        </a:rPr>
                        <a:t>Sandathara</a:t>
                      </a:r>
                      <a:r>
                        <a:rPr lang="en-US" sz="2400" dirty="0">
                          <a:solidFill>
                            <a:schemeClr val="bg1"/>
                          </a:solidFill>
                          <a:effectLst/>
                        </a:rPr>
                        <a:t>, "</a:t>
                      </a:r>
                      <a:r>
                        <a:rPr lang="en-US" sz="2400" dirty="0" err="1">
                          <a:solidFill>
                            <a:schemeClr val="bg1"/>
                          </a:solidFill>
                          <a:effectLst/>
                        </a:rPr>
                        <a:t>Arunalu</a:t>
                      </a:r>
                      <a:r>
                        <a:rPr lang="en-US" sz="2400" dirty="0">
                          <a:solidFill>
                            <a:schemeClr val="bg1"/>
                          </a:solidFill>
                          <a:effectLst/>
                        </a:rPr>
                        <a:t>: Learning Ecosystem to Overcome Sinhala," </a:t>
                      </a:r>
                      <a:r>
                        <a:rPr lang="en-US" sz="2400" dirty="0" err="1">
                          <a:solidFill>
                            <a:schemeClr val="bg1"/>
                          </a:solidFill>
                          <a:effectLst/>
                        </a:rPr>
                        <a:t>ReaserachGate</a:t>
                      </a:r>
                      <a:r>
                        <a:rPr lang="en-US" sz="2400" dirty="0">
                          <a:solidFill>
                            <a:schemeClr val="bg1"/>
                          </a:solidFill>
                          <a:effectLst/>
                        </a:rPr>
                        <a:t>, 2020. </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9980700"/>
                  </a:ext>
                </a:extLst>
              </a:tr>
            </a:tbl>
          </a:graphicData>
        </a:graphic>
      </p:graphicFrame>
    </p:spTree>
    <p:extLst>
      <p:ext uri="{BB962C8B-B14F-4D97-AF65-F5344CB8AC3E}">
        <p14:creationId xmlns:p14="http://schemas.microsoft.com/office/powerpoint/2010/main" val="422886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IT20142346</a:t>
            </a:r>
          </a:p>
          <a:p>
            <a:pPr algn="ctr"/>
            <a:r>
              <a:rPr lang="en-US" sz="5400">
                <a:solidFill>
                  <a:schemeClr val="bg1"/>
                </a:solidFill>
              </a:rPr>
              <a:t>Sandeepa U.H.A.N</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a:extLst>
              <a:ext uri="{FF2B5EF4-FFF2-40B4-BE49-F238E27FC236}">
                <a16:creationId xmlns:a16="http://schemas.microsoft.com/office/drawing/2014/main" id="{D8E5A575-4B3E-F4B4-4AC6-BA947FEC223B}"/>
              </a:ext>
            </a:extLst>
          </p:cNvPr>
          <p:cNvPicPr>
            <a:picLocks noChangeAspect="1"/>
          </p:cNvPicPr>
          <p:nvPr/>
        </p:nvPicPr>
        <p:blipFill>
          <a:blip r:embed="rId2">
            <a:extLst>
              <a:ext uri="{28A0092B-C50C-407E-A947-70E740481C1C}">
                <a14:useLocalDpi xmlns:a14="http://schemas.microsoft.com/office/drawing/2010/main" val="0"/>
              </a:ext>
            </a:extLst>
          </a:blip>
          <a:srcRect l="2502" r="2502"/>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7867010F-C9E4-EE97-DF18-DDAFF6826234}"/>
              </a:ext>
            </a:extLst>
          </p:cNvPr>
          <p:cNvSpPr/>
          <p:nvPr/>
        </p:nvSpPr>
        <p:spPr>
          <a:xfrm>
            <a:off x="6935173"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168004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BAB92-4074-0814-3CDE-73FCE241207B}"/>
              </a:ext>
            </a:extLst>
          </p:cNvPr>
          <p:cNvPicPr>
            <a:picLocks noChangeAspect="1"/>
          </p:cNvPicPr>
          <p:nvPr/>
        </p:nvPicPr>
        <p:blipFill>
          <a:blip r:embed="rId2"/>
          <a:stretch>
            <a:fillRect/>
          </a:stretch>
        </p:blipFill>
        <p:spPr>
          <a:xfrm>
            <a:off x="-359308" y="4084123"/>
            <a:ext cx="3641271" cy="5764462"/>
          </a:xfrm>
          <a:prstGeom prst="rect">
            <a:avLst/>
          </a:prstGeom>
        </p:spPr>
      </p:pic>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00394" y="3545299"/>
            <a:ext cx="9646901" cy="9031911"/>
          </a:xfrm>
          <a:prstGeom prst="rect">
            <a:avLst/>
          </a:prstGeom>
        </p:spPr>
      </p:pic>
      <p:sp>
        <p:nvSpPr>
          <p:cNvPr id="4" name="Rectangle 3">
            <a:extLst>
              <a:ext uri="{FF2B5EF4-FFF2-40B4-BE49-F238E27FC236}">
                <a16:creationId xmlns:a16="http://schemas.microsoft.com/office/drawing/2014/main" id="{6747DDAF-5565-D82F-A4B3-11EA5A8DF972}"/>
              </a:ext>
            </a:extLst>
          </p:cNvPr>
          <p:cNvSpPr/>
          <p:nvPr/>
        </p:nvSpPr>
        <p:spPr>
          <a:xfrm>
            <a:off x="6172200" y="9881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
        <p:nvSpPr>
          <p:cNvPr id="6" name="TextBox 5">
            <a:extLst>
              <a:ext uri="{FF2B5EF4-FFF2-40B4-BE49-F238E27FC236}">
                <a16:creationId xmlns:a16="http://schemas.microsoft.com/office/drawing/2014/main" id="{3F0F63E8-67EF-F0E6-B806-B7EDB0CAC54E}"/>
              </a:ext>
            </a:extLst>
          </p:cNvPr>
          <p:cNvSpPr txBox="1"/>
          <p:nvPr/>
        </p:nvSpPr>
        <p:spPr>
          <a:xfrm>
            <a:off x="3443748" y="1831494"/>
            <a:ext cx="11400503" cy="520848"/>
          </a:xfrm>
          <a:prstGeom prst="rect">
            <a:avLst/>
          </a:prstGeom>
          <a:noFill/>
        </p:spPr>
        <p:txBody>
          <a:bodyPr wrap="square">
            <a:spAutoFit/>
          </a:bodyPr>
          <a:lstStyle/>
          <a:p>
            <a:pPr algn="ctr">
              <a:lnSpc>
                <a:spcPts val="3101"/>
              </a:lnSpc>
              <a:spcBef>
                <a:spcPct val="0"/>
              </a:spcBef>
            </a:pPr>
            <a:r>
              <a:rPr lang="en-US" sz="6000">
                <a:solidFill>
                  <a:srgbClr val="FFFFFF"/>
                </a:solidFill>
                <a:latin typeface="Bebas Neue Bold" panose="020B0604020202020204" charset="0"/>
              </a:rPr>
              <a:t>COMPONENT 02</a:t>
            </a:r>
          </a:p>
        </p:txBody>
      </p:sp>
      <p:sp>
        <p:nvSpPr>
          <p:cNvPr id="7" name="TextBox 6">
            <a:extLst>
              <a:ext uri="{FF2B5EF4-FFF2-40B4-BE49-F238E27FC236}">
                <a16:creationId xmlns:a16="http://schemas.microsoft.com/office/drawing/2014/main" id="{DF3117A0-99A5-3313-E2A5-42AE42B86677}"/>
              </a:ext>
            </a:extLst>
          </p:cNvPr>
          <p:cNvSpPr txBox="1"/>
          <p:nvPr/>
        </p:nvSpPr>
        <p:spPr>
          <a:xfrm>
            <a:off x="1032387" y="3545299"/>
            <a:ext cx="16724671" cy="2585323"/>
          </a:xfrm>
          <a:prstGeom prst="rect">
            <a:avLst/>
          </a:prstGeom>
          <a:noFill/>
        </p:spPr>
        <p:txBody>
          <a:bodyPr wrap="square">
            <a:spAutoFit/>
          </a:bodyPr>
          <a:lstStyle/>
          <a:p>
            <a:pPr algn="ctr">
              <a:spcBef>
                <a:spcPct val="0"/>
              </a:spcBef>
            </a:pPr>
            <a:r>
              <a:rPr lang="en-US" sz="5400">
                <a:solidFill>
                  <a:srgbClr val="FFFFFF"/>
                </a:solidFill>
                <a:latin typeface="Bebas Neue Bold" panose="020B0604020202020204" charset="0"/>
              </a:rPr>
              <a:t>Effects of phonological dyslexia, when learning letters, spellings and there sounds and providing solutions to overcome the learning difficulties.</a:t>
            </a:r>
          </a:p>
        </p:txBody>
      </p:sp>
    </p:spTree>
    <p:extLst>
      <p:ext uri="{BB962C8B-B14F-4D97-AF65-F5344CB8AC3E}">
        <p14:creationId xmlns:p14="http://schemas.microsoft.com/office/powerpoint/2010/main" val="7650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E946D-6402-1ACB-902D-FC62B2FCEB64}"/>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WHAT is </a:t>
            </a:r>
            <a:r>
              <a:rPr lang="en-US" sz="7200">
                <a:solidFill>
                  <a:srgbClr val="FFC000"/>
                </a:solidFill>
                <a:latin typeface="Bebas Neue Bold" panose="020B0604020202020204" charset="0"/>
              </a:rPr>
              <a:t>phonological dyslexia?  </a:t>
            </a:r>
          </a:p>
        </p:txBody>
      </p:sp>
      <p:sp>
        <p:nvSpPr>
          <p:cNvPr id="3" name="TextBox 5">
            <a:extLst>
              <a:ext uri="{FF2B5EF4-FFF2-40B4-BE49-F238E27FC236}">
                <a16:creationId xmlns:a16="http://schemas.microsoft.com/office/drawing/2014/main" id="{D9860F7D-585D-26C8-FEDE-669395ACBBF3}"/>
              </a:ext>
            </a:extLst>
          </p:cNvPr>
          <p:cNvSpPr txBox="1"/>
          <p:nvPr/>
        </p:nvSpPr>
        <p:spPr>
          <a:xfrm>
            <a:off x="1101496" y="1514752"/>
            <a:ext cx="16085007" cy="837447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Type of reading disorder characterized by difficulty in decoding words by their sounds or phonemes.</a:t>
            </a:r>
            <a:endParaRPr lang="en-US" sz="3200" b="0" i="0">
              <a:solidFill>
                <a:schemeClr val="bg1"/>
              </a:solidFill>
              <a:effectLst/>
            </a:endParaRP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Caused by a deficit in the phonological processing areas of the brain, which can be the result of factors such as genetics, brain injury, or developmental abnormalities.</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Individuals with phonological dyslexia may have difficulty with phonemic awareness, which is the ability to identify and manipulate individual sounds in words</a:t>
            </a:r>
            <a:r>
              <a:rPr lang="en-US" sz="3200" b="0" i="0">
                <a:solidFill>
                  <a:schemeClr val="bg1"/>
                </a:solidFill>
                <a:effectLst/>
              </a:rPr>
              <a:t>.</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Early intervention and appropriate support can help individuals with phonological dyslexia improve their reading skills and overcome the disorder</a:t>
            </a:r>
            <a:r>
              <a:rPr lang="en-US" sz="3200" b="0" i="0">
                <a:solidFill>
                  <a:schemeClr val="bg1"/>
                </a:solidFill>
                <a:effectLst/>
              </a:rPr>
              <a:t>.</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95D0965B-B80A-7036-D172-826FCC00039A}"/>
              </a:ext>
            </a:extLst>
          </p:cNvPr>
          <p:cNvSpPr/>
          <p:nvPr/>
        </p:nvSpPr>
        <p:spPr>
          <a:xfrm>
            <a:off x="6531078" y="9863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84123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A0B41-7F74-A746-155E-A965722A187A}"/>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3" name="TextBox 5">
            <a:extLst>
              <a:ext uri="{FF2B5EF4-FFF2-40B4-BE49-F238E27FC236}">
                <a16:creationId xmlns:a16="http://schemas.microsoft.com/office/drawing/2014/main" id="{FF20C3FB-CEF8-AE4B-DEEB-A3D0F7197FB3}"/>
              </a:ext>
            </a:extLst>
          </p:cNvPr>
          <p:cNvSpPr txBox="1"/>
          <p:nvPr/>
        </p:nvSpPr>
        <p:spPr>
          <a:xfrm>
            <a:off x="1958340" y="1589381"/>
            <a:ext cx="14371320" cy="890025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How does phonological dyslexia affect the learning of letters, spellings, and their sounds?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What are effective strategies for overcoming the associated learning difficulties?</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Identify difficulties with phonemic awareness, making it challenging to recognize and manipulate individual sounds in words.</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What are the difficulties with spelling and writing, as well as problems with understanding grammar and syntax?</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4E415CF6-4C35-FB75-E3C4-226445041946}"/>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09752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7DD-5D06-443C-53DA-D8E89B4C7CD3}"/>
              </a:ext>
            </a:extLst>
          </p:cNvPr>
          <p:cNvSpPr>
            <a:spLocks noGrp="1"/>
          </p:cNvSpPr>
          <p:nvPr>
            <p:ph type="title"/>
          </p:nvPr>
        </p:nvSpPr>
        <p:spPr/>
        <p:txBody>
          <a:bodyPr/>
          <a:lstStyle/>
          <a:p>
            <a:r>
              <a:rPr lang="en-US">
                <a:solidFill>
                  <a:schemeClr val="bg1"/>
                </a:solidFill>
              </a:rPr>
              <a:t> </a:t>
            </a:r>
          </a:p>
        </p:txBody>
      </p:sp>
      <p:sp>
        <p:nvSpPr>
          <p:cNvPr id="3" name="Content Placeholder 2">
            <a:extLst>
              <a:ext uri="{FF2B5EF4-FFF2-40B4-BE49-F238E27FC236}">
                <a16:creationId xmlns:a16="http://schemas.microsoft.com/office/drawing/2014/main" id="{DB7E7054-4D83-FFDB-C4B3-047D5CFE1A9B}"/>
              </a:ext>
            </a:extLst>
          </p:cNvPr>
          <p:cNvSpPr>
            <a:spLocks noGrp="1"/>
          </p:cNvSpPr>
          <p:nvPr>
            <p:ph idx="1"/>
          </p:nvPr>
        </p:nvSpPr>
        <p:spPr/>
        <p:txBody>
          <a:bodyPr/>
          <a:lstStyle/>
          <a:p>
            <a:pPr marL="0" indent="0" algn="ctr">
              <a:buNone/>
            </a:pPr>
            <a:endParaRPr lang="en-US">
              <a:solidFill>
                <a:schemeClr val="bg1"/>
              </a:solidFill>
            </a:endParaRPr>
          </a:p>
          <a:p>
            <a:r>
              <a:rPr lang="en-US" sz="4400" b="1">
                <a:solidFill>
                  <a:schemeClr val="bg1"/>
                </a:solidFill>
              </a:rPr>
              <a:t>Introduction</a:t>
            </a:r>
          </a:p>
          <a:p>
            <a:r>
              <a:rPr lang="en-US" sz="4400" b="1">
                <a:solidFill>
                  <a:schemeClr val="bg1"/>
                </a:solidFill>
              </a:rPr>
              <a:t>Research Problem</a:t>
            </a:r>
          </a:p>
          <a:p>
            <a:r>
              <a:rPr lang="en-US" sz="4400" b="1">
                <a:solidFill>
                  <a:schemeClr val="bg1"/>
                </a:solidFill>
              </a:rPr>
              <a:t>Research Objectives</a:t>
            </a:r>
          </a:p>
          <a:p>
            <a:r>
              <a:rPr lang="en-US" sz="4400" b="1">
                <a:solidFill>
                  <a:schemeClr val="bg1"/>
                </a:solidFill>
              </a:rPr>
              <a:t>Overall System Diagram</a:t>
            </a:r>
          </a:p>
          <a:p>
            <a:r>
              <a:rPr lang="en-US" sz="4400" b="1">
                <a:solidFill>
                  <a:schemeClr val="bg1"/>
                </a:solidFill>
              </a:rPr>
              <a:t>Individual Components</a:t>
            </a:r>
          </a:p>
          <a:p>
            <a:r>
              <a:rPr lang="en-US" sz="4400" b="1">
                <a:solidFill>
                  <a:schemeClr val="bg1"/>
                </a:solidFill>
              </a:rPr>
              <a:t>Gantt Chart</a:t>
            </a:r>
          </a:p>
          <a:p>
            <a:r>
              <a:rPr lang="en-US" sz="4400" b="1">
                <a:solidFill>
                  <a:schemeClr val="bg1"/>
                </a:solidFill>
              </a:rPr>
              <a:t>Budget</a:t>
            </a:r>
          </a:p>
          <a:p>
            <a:r>
              <a:rPr lang="en-US" sz="4400" b="1">
                <a:solidFill>
                  <a:schemeClr val="bg1"/>
                </a:solidFill>
              </a:rPr>
              <a:t>Appendix</a:t>
            </a:r>
          </a:p>
          <a:p>
            <a:pPr algn="ctr"/>
            <a:endParaRPr lang="en-US" sz="4400" b="1">
              <a:solidFill>
                <a:schemeClr val="bg1"/>
              </a:solidFill>
            </a:endParaRPr>
          </a:p>
          <a:p>
            <a:pPr marL="0" indent="0">
              <a:buNone/>
            </a:pPr>
            <a:endParaRPr lang="en-US"/>
          </a:p>
          <a:p>
            <a:endParaRPr lang="en-US"/>
          </a:p>
        </p:txBody>
      </p:sp>
      <p:pic>
        <p:nvPicPr>
          <p:cNvPr id="4" name="Picture 4">
            <a:extLst>
              <a:ext uri="{FF2B5EF4-FFF2-40B4-BE49-F238E27FC236}">
                <a16:creationId xmlns:a16="http://schemas.microsoft.com/office/drawing/2014/main" id="{76829149-9AAC-2FC7-88DE-5F8176C59B24}"/>
              </a:ext>
            </a:extLst>
          </p:cNvPr>
          <p:cNvPicPr>
            <a:picLocks noChangeAspect="1"/>
          </p:cNvPicPr>
          <p:nvPr/>
        </p:nvPicPr>
        <p:blipFill>
          <a:blip r:embed="rId2"/>
          <a:srcRect/>
          <a:stretch>
            <a:fillRect/>
          </a:stretch>
        </p:blipFill>
        <p:spPr>
          <a:xfrm>
            <a:off x="13504616" y="2619713"/>
            <a:ext cx="4326184" cy="6844327"/>
          </a:xfrm>
          <a:prstGeom prst="rect">
            <a:avLst/>
          </a:prstGeom>
        </p:spPr>
      </p:pic>
      <p:sp>
        <p:nvSpPr>
          <p:cNvPr id="8" name="TextBox 7">
            <a:extLst>
              <a:ext uri="{FF2B5EF4-FFF2-40B4-BE49-F238E27FC236}">
                <a16:creationId xmlns:a16="http://schemas.microsoft.com/office/drawing/2014/main" id="{3BF81394-622A-2837-A023-87268140C36F}"/>
              </a:ext>
            </a:extLst>
          </p:cNvPr>
          <p:cNvSpPr txBox="1"/>
          <p:nvPr/>
        </p:nvSpPr>
        <p:spPr>
          <a:xfrm>
            <a:off x="3390900" y="322135"/>
            <a:ext cx="11658600" cy="1200329"/>
          </a:xfrm>
          <a:prstGeom prst="rect">
            <a:avLst/>
          </a:prstGeom>
          <a:noFill/>
        </p:spPr>
        <p:txBody>
          <a:bodyPr wrap="square">
            <a:spAutoFit/>
          </a:bodyPr>
          <a:lstStyle/>
          <a:p>
            <a:pPr algn="ctr"/>
            <a:r>
              <a:rPr lang="en-US" sz="7200">
                <a:solidFill>
                  <a:srgbClr val="FFFFFF"/>
                </a:solidFill>
                <a:latin typeface="Bebas Neue Bold"/>
              </a:rPr>
              <a:t>YOU WILL </a:t>
            </a:r>
            <a:r>
              <a:rPr lang="en-US" sz="7200">
                <a:solidFill>
                  <a:srgbClr val="FFC000"/>
                </a:solidFill>
                <a:latin typeface="Bebas Neue Bold"/>
              </a:rPr>
              <a:t>BE TAKEN THROUGH</a:t>
            </a:r>
            <a:endParaRPr lang="en-US" sz="7200">
              <a:solidFill>
                <a:srgbClr val="FFC000"/>
              </a:solidFill>
            </a:endParaRPr>
          </a:p>
        </p:txBody>
      </p:sp>
      <p:pic>
        <p:nvPicPr>
          <p:cNvPr id="9" name="Picture 2">
            <a:extLst>
              <a:ext uri="{FF2B5EF4-FFF2-40B4-BE49-F238E27FC236}">
                <a16:creationId xmlns:a16="http://schemas.microsoft.com/office/drawing/2014/main" id="{9D089AD0-72D7-DF23-8187-B17B8C09B137}"/>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457200" y="975675"/>
            <a:ext cx="10355702" cy="8854125"/>
          </a:xfrm>
          <a:prstGeom prst="rect">
            <a:avLst/>
          </a:prstGeom>
        </p:spPr>
      </p:pic>
    </p:spTree>
    <p:extLst>
      <p:ext uri="{BB962C8B-B14F-4D97-AF65-F5344CB8AC3E}">
        <p14:creationId xmlns:p14="http://schemas.microsoft.com/office/powerpoint/2010/main" val="16179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7275F6-5FC7-A95B-EF98-B58B1158685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BC6E72E4-683B-CE73-B8BF-D02084F44AB9}"/>
              </a:ext>
            </a:extLst>
          </p:cNvPr>
          <p:cNvSpPr txBox="1"/>
          <p:nvPr/>
        </p:nvSpPr>
        <p:spPr>
          <a:xfrm>
            <a:off x="5841004" y="3876266"/>
            <a:ext cx="12225769" cy="364240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Investigate the effects of phonological dyslexia on learning letters, spellings, and their sounds, and to identify effective strategies for overcoming the associated learning difficulties. </a:t>
            </a:r>
            <a:endParaRPr lang="en-US" sz="3200" b="0" i="0">
              <a:solidFill>
                <a:schemeClr val="bg1"/>
              </a:solidFill>
              <a:effectLst/>
            </a:endParaRPr>
          </a:p>
          <a:p>
            <a:pPr marL="343282" lvl="1">
              <a:lnSpc>
                <a:spcPts val="4102"/>
              </a:lnSpc>
            </a:pPr>
            <a:r>
              <a:rPr lang="en-US" sz="3200">
                <a:solidFill>
                  <a:srgbClr val="FFFFFF"/>
                </a:solidFill>
                <a:latin typeface="Bebas Neue Bold" panose="020B0604020202020204" charset="0"/>
              </a:rPr>
              <a:t> </a:t>
            </a: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5" name="Picture 11">
            <a:extLst>
              <a:ext uri="{FF2B5EF4-FFF2-40B4-BE49-F238E27FC236}">
                <a16:creationId xmlns:a16="http://schemas.microsoft.com/office/drawing/2014/main" id="{CEF4B693-96C1-0C89-9197-C7F154DBA2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02573" y="2000973"/>
            <a:ext cx="4738431" cy="5805123"/>
          </a:xfrm>
          <a:prstGeom prst="rect">
            <a:avLst/>
          </a:prstGeom>
        </p:spPr>
      </p:pic>
      <p:sp>
        <p:nvSpPr>
          <p:cNvPr id="6" name="Rectangle 5">
            <a:extLst>
              <a:ext uri="{FF2B5EF4-FFF2-40B4-BE49-F238E27FC236}">
                <a16:creationId xmlns:a16="http://schemas.microsoft.com/office/drawing/2014/main" id="{751549E3-5E15-3F02-1A0E-12C7578AF537}"/>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
        <p:nvSpPr>
          <p:cNvPr id="4" name="TextBox 3">
            <a:extLst>
              <a:ext uri="{FF2B5EF4-FFF2-40B4-BE49-F238E27FC236}">
                <a16:creationId xmlns:a16="http://schemas.microsoft.com/office/drawing/2014/main" id="{F51E8088-2E8B-7F6F-0398-FB6E81C7633C}"/>
              </a:ext>
            </a:extLst>
          </p:cNvPr>
          <p:cNvSpPr txBox="1"/>
          <p:nvPr/>
        </p:nvSpPr>
        <p:spPr>
          <a:xfrm>
            <a:off x="6172200" y="3036102"/>
            <a:ext cx="10415358" cy="707886"/>
          </a:xfrm>
          <a:prstGeom prst="rect">
            <a:avLst/>
          </a:prstGeom>
          <a:noFill/>
        </p:spPr>
        <p:txBody>
          <a:bodyPr wrap="square">
            <a:spAutoFit/>
          </a:bodyPr>
          <a:lstStyle/>
          <a:p>
            <a:pPr algn="ctr"/>
            <a:r>
              <a:rPr lang="en-US" sz="4000">
                <a:solidFill>
                  <a:schemeClr val="bg1"/>
                </a:solidFill>
                <a:latin typeface="Bebas Neue Bold" panose="020B0604020202020204" charset="0"/>
              </a:rPr>
              <a:t>Main </a:t>
            </a:r>
            <a:r>
              <a:rPr lang="en-US" sz="4000">
                <a:solidFill>
                  <a:srgbClr val="FFC000"/>
                </a:solidFill>
                <a:latin typeface="Bebas Neue Bold" panose="020B0604020202020204" charset="0"/>
              </a:rPr>
              <a:t>objective </a:t>
            </a:r>
          </a:p>
        </p:txBody>
      </p:sp>
    </p:spTree>
    <p:extLst>
      <p:ext uri="{BB962C8B-B14F-4D97-AF65-F5344CB8AC3E}">
        <p14:creationId xmlns:p14="http://schemas.microsoft.com/office/powerpoint/2010/main" val="507354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16158-9FB7-FDC4-3865-BD48D8FEB94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sub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F3558B53-7D08-80B0-1296-11F3F1C8CE51}"/>
              </a:ext>
            </a:extLst>
          </p:cNvPr>
          <p:cNvSpPr txBox="1"/>
          <p:nvPr/>
        </p:nvSpPr>
        <p:spPr>
          <a:xfrm>
            <a:off x="822960" y="1894293"/>
            <a:ext cx="17084040" cy="6805133"/>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Use audible models and voice recognition to help children learn letters and their sounds. </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The app will incorporate image pre-processing to allow children to upload written letters or words for the app to check.</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Will use language models in text infilling to help children learn and develop their understanding of letters.</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95840A7C-BFC6-4D27-8891-8E234BD1C101}"/>
              </a:ext>
            </a:extLst>
          </p:cNvPr>
          <p:cNvSpPr/>
          <p:nvPr/>
        </p:nvSpPr>
        <p:spPr>
          <a:xfrm>
            <a:off x="6172200" y="992443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429886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DCB6A-5AD3-1E87-3329-223A68E0F082}"/>
              </a:ext>
            </a:extLst>
          </p:cNvPr>
          <p:cNvSpPr txBox="1"/>
          <p:nvPr/>
        </p:nvSpPr>
        <p:spPr>
          <a:xfrm>
            <a:off x="3890124" y="5432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sp>
        <p:nvSpPr>
          <p:cNvPr id="3" name="Rectangle 2">
            <a:extLst>
              <a:ext uri="{FF2B5EF4-FFF2-40B4-BE49-F238E27FC236}">
                <a16:creationId xmlns:a16="http://schemas.microsoft.com/office/drawing/2014/main" id="{F43F1CF7-A8C7-3529-FC89-1ACC0191A9A2}"/>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graphicFrame>
        <p:nvGraphicFramePr>
          <p:cNvPr id="68" name="Table 67">
            <a:extLst>
              <a:ext uri="{FF2B5EF4-FFF2-40B4-BE49-F238E27FC236}">
                <a16:creationId xmlns:a16="http://schemas.microsoft.com/office/drawing/2014/main" id="{70346814-BF3C-DCF1-2AF2-4590DBE1312E}"/>
              </a:ext>
            </a:extLst>
          </p:cNvPr>
          <p:cNvGraphicFramePr>
            <a:graphicFrameLocks noGrp="1"/>
          </p:cNvGraphicFramePr>
          <p:nvPr>
            <p:extLst>
              <p:ext uri="{D42A27DB-BD31-4B8C-83A1-F6EECF244321}">
                <p14:modId xmlns:p14="http://schemas.microsoft.com/office/powerpoint/2010/main" val="1644464482"/>
              </p:ext>
            </p:extLst>
          </p:nvPr>
        </p:nvGraphicFramePr>
        <p:xfrm>
          <a:off x="3936664" y="1382397"/>
          <a:ext cx="12100562" cy="7095848"/>
        </p:xfrm>
        <a:graphic>
          <a:graphicData uri="http://schemas.openxmlformats.org/drawingml/2006/table">
            <a:tbl>
              <a:tblPr firstRow="1" firstCol="1" bandRow="1">
                <a:tableStyleId>{5C22544A-7EE6-4342-B048-85BDC9FD1C3A}</a:tableStyleId>
              </a:tblPr>
              <a:tblGrid>
                <a:gridCol w="2807331">
                  <a:extLst>
                    <a:ext uri="{9D8B030D-6E8A-4147-A177-3AD203B41FA5}">
                      <a16:colId xmlns:a16="http://schemas.microsoft.com/office/drawing/2014/main" val="1976888426"/>
                    </a:ext>
                  </a:extLst>
                </a:gridCol>
                <a:gridCol w="1258458">
                  <a:extLst>
                    <a:ext uri="{9D8B030D-6E8A-4147-A177-3AD203B41FA5}">
                      <a16:colId xmlns:a16="http://schemas.microsoft.com/office/drawing/2014/main" val="3395908109"/>
                    </a:ext>
                  </a:extLst>
                </a:gridCol>
                <a:gridCol w="1258458">
                  <a:extLst>
                    <a:ext uri="{9D8B030D-6E8A-4147-A177-3AD203B41FA5}">
                      <a16:colId xmlns:a16="http://schemas.microsoft.com/office/drawing/2014/main" val="198001650"/>
                    </a:ext>
                  </a:extLst>
                </a:gridCol>
                <a:gridCol w="1258458">
                  <a:extLst>
                    <a:ext uri="{9D8B030D-6E8A-4147-A177-3AD203B41FA5}">
                      <a16:colId xmlns:a16="http://schemas.microsoft.com/office/drawing/2014/main" val="326179525"/>
                    </a:ext>
                  </a:extLst>
                </a:gridCol>
                <a:gridCol w="1258458">
                  <a:extLst>
                    <a:ext uri="{9D8B030D-6E8A-4147-A177-3AD203B41FA5}">
                      <a16:colId xmlns:a16="http://schemas.microsoft.com/office/drawing/2014/main" val="304317014"/>
                    </a:ext>
                  </a:extLst>
                </a:gridCol>
                <a:gridCol w="1355263">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Growin’Up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2832162282"/>
                  </a:ext>
                </a:extLst>
              </a:tr>
              <a:tr h="1624173">
                <a:tc>
                  <a:txBody>
                    <a:bodyPr/>
                    <a:lstStyle/>
                    <a:p>
                      <a:pPr marL="0" marR="0">
                        <a:lnSpc>
                          <a:spcPct val="107000"/>
                        </a:lnSpc>
                        <a:spcBef>
                          <a:spcPts val="0"/>
                        </a:spcBef>
                        <a:spcAft>
                          <a:spcPts val="0"/>
                        </a:spcAft>
                      </a:pPr>
                      <a:r>
                        <a:rPr lang="en-US" sz="1800">
                          <a:effectLst/>
                        </a:rPr>
                        <a:t>Audible models and voice recognition to help children learn letters and their sounds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105346418"/>
                  </a:ext>
                </a:extLst>
              </a:tr>
              <a:tr h="1410111">
                <a:tc>
                  <a:txBody>
                    <a:bodyPr/>
                    <a:lstStyle/>
                    <a:p>
                      <a:pPr marL="0" marR="0">
                        <a:lnSpc>
                          <a:spcPct val="107000"/>
                        </a:lnSpc>
                        <a:spcBef>
                          <a:spcPts val="0"/>
                        </a:spcBef>
                        <a:spcAft>
                          <a:spcPts val="0"/>
                        </a:spcAft>
                      </a:pPr>
                      <a:r>
                        <a:rPr lang="en-US" sz="1800">
                          <a:effectLst/>
                        </a:rPr>
                        <a:t>Image pre-processing to allow children to upload written letters or words for the app to check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941667357"/>
                  </a:ext>
                </a:extLst>
              </a:tr>
              <a:tr h="1377012">
                <a:tc>
                  <a:txBody>
                    <a:bodyPr/>
                    <a:lstStyle/>
                    <a:p>
                      <a:pPr marL="0" marR="0">
                        <a:lnSpc>
                          <a:spcPct val="107000"/>
                        </a:lnSpc>
                        <a:spcBef>
                          <a:spcPts val="0"/>
                        </a:spcBef>
                        <a:spcAft>
                          <a:spcPts val="0"/>
                        </a:spcAft>
                      </a:pPr>
                      <a:r>
                        <a:rPr lang="en-US" sz="1800">
                          <a:effectLst/>
                        </a:rPr>
                        <a:t>language models in text infilling to help children learn and develop their understanding of letters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dirty="0">
                          <a:effectLst/>
                        </a:rPr>
                        <a:t>Support Sinhala language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439122278"/>
                  </a:ext>
                </a:extLst>
              </a:tr>
            </a:tbl>
          </a:graphicData>
        </a:graphic>
      </p:graphicFrame>
      <p:pic>
        <p:nvPicPr>
          <p:cNvPr id="69" name="Graphic 2" descr="Checkmark with solid fill">
            <a:extLst>
              <a:ext uri="{FF2B5EF4-FFF2-40B4-BE49-F238E27FC236}">
                <a16:creationId xmlns:a16="http://schemas.microsoft.com/office/drawing/2014/main" id="{D7FF0853-09B5-A30A-F0EB-D4E6C6B463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7425" y="3313241"/>
            <a:ext cx="385906" cy="385906"/>
          </a:xfrm>
          <a:prstGeom prst="rect">
            <a:avLst/>
          </a:prstGeom>
        </p:spPr>
      </p:pic>
      <p:pic>
        <p:nvPicPr>
          <p:cNvPr id="70" name="Graphic 3" descr="Checkmark with solid fill">
            <a:extLst>
              <a:ext uri="{FF2B5EF4-FFF2-40B4-BE49-F238E27FC236}">
                <a16:creationId xmlns:a16="http://schemas.microsoft.com/office/drawing/2014/main" id="{61E90B17-72C5-9B65-DAE6-D7075572A6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7425" y="4738964"/>
            <a:ext cx="385902" cy="382714"/>
          </a:xfrm>
          <a:prstGeom prst="rect">
            <a:avLst/>
          </a:prstGeom>
        </p:spPr>
      </p:pic>
      <p:pic>
        <p:nvPicPr>
          <p:cNvPr id="71" name="Graphic 4" descr="Checkmark with solid fill">
            <a:extLst>
              <a:ext uri="{FF2B5EF4-FFF2-40B4-BE49-F238E27FC236}">
                <a16:creationId xmlns:a16="http://schemas.microsoft.com/office/drawing/2014/main" id="{F222AD8E-4F00-3EC2-D766-A486D96FDD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2412" y="6068094"/>
            <a:ext cx="385906" cy="385906"/>
          </a:xfrm>
          <a:prstGeom prst="rect">
            <a:avLst/>
          </a:prstGeom>
        </p:spPr>
      </p:pic>
      <p:pic>
        <p:nvPicPr>
          <p:cNvPr id="72" name="Graphic 9" descr="Checkmark with solid fill">
            <a:extLst>
              <a:ext uri="{FF2B5EF4-FFF2-40B4-BE49-F238E27FC236}">
                <a16:creationId xmlns:a16="http://schemas.microsoft.com/office/drawing/2014/main" id="{559DEA31-B968-5D64-9973-DC4B6AD189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2412" y="7203075"/>
            <a:ext cx="385902" cy="382714"/>
          </a:xfrm>
          <a:prstGeom prst="rect">
            <a:avLst/>
          </a:prstGeom>
        </p:spPr>
      </p:pic>
      <p:pic>
        <p:nvPicPr>
          <p:cNvPr id="73" name="Graphic 10" descr="Checkmark with solid fill">
            <a:extLst>
              <a:ext uri="{FF2B5EF4-FFF2-40B4-BE49-F238E27FC236}">
                <a16:creationId xmlns:a16="http://schemas.microsoft.com/office/drawing/2014/main" id="{CC4414D0-39AA-5CFA-BF89-D02954DDF45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4602" y="8000129"/>
            <a:ext cx="385906" cy="382714"/>
          </a:xfrm>
          <a:prstGeom prst="rect">
            <a:avLst/>
          </a:prstGeom>
        </p:spPr>
      </p:pic>
      <p:pic>
        <p:nvPicPr>
          <p:cNvPr id="74" name="Graphic 11" descr="Close with solid fill">
            <a:extLst>
              <a:ext uri="{FF2B5EF4-FFF2-40B4-BE49-F238E27FC236}">
                <a16:creationId xmlns:a16="http://schemas.microsoft.com/office/drawing/2014/main" id="{DF9F69CA-1AB4-C107-F8E4-93ED03ACB7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2449" y="3254683"/>
            <a:ext cx="462445" cy="462445"/>
          </a:xfrm>
          <a:prstGeom prst="rect">
            <a:avLst/>
          </a:prstGeom>
        </p:spPr>
      </p:pic>
      <p:pic>
        <p:nvPicPr>
          <p:cNvPr id="75" name="Graphic 12" descr="Close with solid fill">
            <a:extLst>
              <a:ext uri="{FF2B5EF4-FFF2-40B4-BE49-F238E27FC236}">
                <a16:creationId xmlns:a16="http://schemas.microsoft.com/office/drawing/2014/main" id="{1C52E0CC-227B-188D-ED42-018EB8A1DB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0229" y="3243126"/>
            <a:ext cx="462445" cy="465637"/>
          </a:xfrm>
          <a:prstGeom prst="rect">
            <a:avLst/>
          </a:prstGeom>
        </p:spPr>
      </p:pic>
      <p:pic>
        <p:nvPicPr>
          <p:cNvPr id="76" name="Graphic 18" descr="Close with solid fill">
            <a:extLst>
              <a:ext uri="{FF2B5EF4-FFF2-40B4-BE49-F238E27FC236}">
                <a16:creationId xmlns:a16="http://schemas.microsoft.com/office/drawing/2014/main" id="{6AD67256-0482-2FED-A69F-A19E2179FAA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5561" y="3264092"/>
            <a:ext cx="465637" cy="462445"/>
          </a:xfrm>
          <a:prstGeom prst="rect">
            <a:avLst/>
          </a:prstGeom>
        </p:spPr>
      </p:pic>
      <p:pic>
        <p:nvPicPr>
          <p:cNvPr id="77" name="Graphic 19" descr="Close with solid fill">
            <a:extLst>
              <a:ext uri="{FF2B5EF4-FFF2-40B4-BE49-F238E27FC236}">
                <a16:creationId xmlns:a16="http://schemas.microsoft.com/office/drawing/2014/main" id="{D12F10CB-A69C-9470-7F8A-7D9D2F8DBC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4184" y="3293100"/>
            <a:ext cx="462445" cy="462446"/>
          </a:xfrm>
          <a:prstGeom prst="rect">
            <a:avLst/>
          </a:prstGeom>
        </p:spPr>
      </p:pic>
      <p:pic>
        <p:nvPicPr>
          <p:cNvPr id="78" name="Graphic 20" descr="Close with solid fill">
            <a:extLst>
              <a:ext uri="{FF2B5EF4-FFF2-40B4-BE49-F238E27FC236}">
                <a16:creationId xmlns:a16="http://schemas.microsoft.com/office/drawing/2014/main" id="{1D2AE09A-3964-7645-312F-AE1D6C68BE5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56569" y="3299450"/>
            <a:ext cx="462445" cy="462446"/>
          </a:xfrm>
          <a:prstGeom prst="rect">
            <a:avLst/>
          </a:prstGeom>
        </p:spPr>
      </p:pic>
      <p:pic>
        <p:nvPicPr>
          <p:cNvPr id="79" name="Graphic 21" descr="Close with solid fill">
            <a:extLst>
              <a:ext uri="{FF2B5EF4-FFF2-40B4-BE49-F238E27FC236}">
                <a16:creationId xmlns:a16="http://schemas.microsoft.com/office/drawing/2014/main" id="{999DF2C3-12BA-EF64-8DAC-97FC783B23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88479" y="3265986"/>
            <a:ext cx="462449" cy="465637"/>
          </a:xfrm>
          <a:prstGeom prst="rect">
            <a:avLst/>
          </a:prstGeom>
        </p:spPr>
      </p:pic>
      <p:pic>
        <p:nvPicPr>
          <p:cNvPr id="80" name="Graphic 22" descr="Close with solid fill">
            <a:extLst>
              <a:ext uri="{FF2B5EF4-FFF2-40B4-BE49-F238E27FC236}">
                <a16:creationId xmlns:a16="http://schemas.microsoft.com/office/drawing/2014/main" id="{C67B7F15-261B-EE23-4ED5-8546179044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4293" y="4797839"/>
            <a:ext cx="462445" cy="462445"/>
          </a:xfrm>
          <a:prstGeom prst="rect">
            <a:avLst/>
          </a:prstGeom>
        </p:spPr>
      </p:pic>
      <p:pic>
        <p:nvPicPr>
          <p:cNvPr id="81" name="Graphic 23" descr="Close with solid fill">
            <a:extLst>
              <a:ext uri="{FF2B5EF4-FFF2-40B4-BE49-F238E27FC236}">
                <a16:creationId xmlns:a16="http://schemas.microsoft.com/office/drawing/2014/main" id="{70156431-1776-52CD-EFE4-9D6B8E443E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9782" y="4809094"/>
            <a:ext cx="462445" cy="462445"/>
          </a:xfrm>
          <a:prstGeom prst="rect">
            <a:avLst/>
          </a:prstGeom>
        </p:spPr>
      </p:pic>
      <p:pic>
        <p:nvPicPr>
          <p:cNvPr id="82" name="Graphic 24" descr="Close with solid fill">
            <a:extLst>
              <a:ext uri="{FF2B5EF4-FFF2-40B4-BE49-F238E27FC236}">
                <a16:creationId xmlns:a16="http://schemas.microsoft.com/office/drawing/2014/main" id="{06CB7505-C48A-80E8-4B14-0E66768EE1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5723" y="4857604"/>
            <a:ext cx="462445" cy="462445"/>
          </a:xfrm>
          <a:prstGeom prst="rect">
            <a:avLst/>
          </a:prstGeom>
        </p:spPr>
      </p:pic>
      <p:pic>
        <p:nvPicPr>
          <p:cNvPr id="83" name="Graphic 25" descr="Close with solid fill">
            <a:extLst>
              <a:ext uri="{FF2B5EF4-FFF2-40B4-BE49-F238E27FC236}">
                <a16:creationId xmlns:a16="http://schemas.microsoft.com/office/drawing/2014/main" id="{A0277934-9FBA-26DF-3F52-5783F688D9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4067" y="4857605"/>
            <a:ext cx="462445" cy="462445"/>
          </a:xfrm>
          <a:prstGeom prst="rect">
            <a:avLst/>
          </a:prstGeom>
        </p:spPr>
      </p:pic>
      <p:pic>
        <p:nvPicPr>
          <p:cNvPr id="84" name="Graphic 26" descr="Close with solid fill">
            <a:extLst>
              <a:ext uri="{FF2B5EF4-FFF2-40B4-BE49-F238E27FC236}">
                <a16:creationId xmlns:a16="http://schemas.microsoft.com/office/drawing/2014/main" id="{525AE7F4-D543-D5E2-ED7F-CA72C3A63C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75314" y="4860796"/>
            <a:ext cx="462445" cy="462446"/>
          </a:xfrm>
          <a:prstGeom prst="rect">
            <a:avLst/>
          </a:prstGeom>
        </p:spPr>
      </p:pic>
      <p:pic>
        <p:nvPicPr>
          <p:cNvPr id="85" name="Graphic 27" descr="Close with solid fill">
            <a:extLst>
              <a:ext uri="{FF2B5EF4-FFF2-40B4-BE49-F238E27FC236}">
                <a16:creationId xmlns:a16="http://schemas.microsoft.com/office/drawing/2014/main" id="{7588E40E-E578-B201-91E1-A83378E640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2025" y="4857605"/>
            <a:ext cx="462449" cy="465637"/>
          </a:xfrm>
          <a:prstGeom prst="rect">
            <a:avLst/>
          </a:prstGeom>
        </p:spPr>
      </p:pic>
      <p:pic>
        <p:nvPicPr>
          <p:cNvPr id="86" name="Graphic 41" descr="Close with solid fill">
            <a:extLst>
              <a:ext uri="{FF2B5EF4-FFF2-40B4-BE49-F238E27FC236}">
                <a16:creationId xmlns:a16="http://schemas.microsoft.com/office/drawing/2014/main" id="{425610EC-5F94-0C37-CB9B-0A5B356396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0959" y="6090273"/>
            <a:ext cx="465637" cy="462449"/>
          </a:xfrm>
          <a:prstGeom prst="rect">
            <a:avLst/>
          </a:prstGeom>
        </p:spPr>
      </p:pic>
      <p:pic>
        <p:nvPicPr>
          <p:cNvPr id="87" name="Graphic 42" descr="Close with solid fill">
            <a:extLst>
              <a:ext uri="{FF2B5EF4-FFF2-40B4-BE49-F238E27FC236}">
                <a16:creationId xmlns:a16="http://schemas.microsoft.com/office/drawing/2014/main" id="{89B63688-0BA9-67CA-6F9A-9A72F0E3B8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8925" y="6040117"/>
            <a:ext cx="462449" cy="462449"/>
          </a:xfrm>
          <a:prstGeom prst="rect">
            <a:avLst/>
          </a:prstGeom>
        </p:spPr>
      </p:pic>
      <p:pic>
        <p:nvPicPr>
          <p:cNvPr id="88" name="Graphic 43" descr="Close with solid fill">
            <a:extLst>
              <a:ext uri="{FF2B5EF4-FFF2-40B4-BE49-F238E27FC236}">
                <a16:creationId xmlns:a16="http://schemas.microsoft.com/office/drawing/2014/main" id="{1620B7BB-3E0B-3D8A-4749-1796AEEAB9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9783" y="6093924"/>
            <a:ext cx="462445" cy="462446"/>
          </a:xfrm>
          <a:prstGeom prst="rect">
            <a:avLst/>
          </a:prstGeom>
        </p:spPr>
      </p:pic>
      <p:pic>
        <p:nvPicPr>
          <p:cNvPr id="89" name="Graphic 44" descr="Close with solid fill">
            <a:extLst>
              <a:ext uri="{FF2B5EF4-FFF2-40B4-BE49-F238E27FC236}">
                <a16:creationId xmlns:a16="http://schemas.microsoft.com/office/drawing/2014/main" id="{9DEC6D66-3241-FA32-35B4-58319638527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4067" y="6040117"/>
            <a:ext cx="462445" cy="462446"/>
          </a:xfrm>
          <a:prstGeom prst="rect">
            <a:avLst/>
          </a:prstGeom>
        </p:spPr>
      </p:pic>
      <p:pic>
        <p:nvPicPr>
          <p:cNvPr id="90" name="Graphic 45" descr="Close with solid fill">
            <a:extLst>
              <a:ext uri="{FF2B5EF4-FFF2-40B4-BE49-F238E27FC236}">
                <a16:creationId xmlns:a16="http://schemas.microsoft.com/office/drawing/2014/main" id="{012D15D7-BC6A-7D02-DF26-185B363201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75313" y="6017847"/>
            <a:ext cx="462445" cy="462446"/>
          </a:xfrm>
          <a:prstGeom prst="rect">
            <a:avLst/>
          </a:prstGeom>
        </p:spPr>
      </p:pic>
      <p:pic>
        <p:nvPicPr>
          <p:cNvPr id="91" name="Graphic 46" descr="Close with solid fill">
            <a:extLst>
              <a:ext uri="{FF2B5EF4-FFF2-40B4-BE49-F238E27FC236}">
                <a16:creationId xmlns:a16="http://schemas.microsoft.com/office/drawing/2014/main" id="{C7B69426-A263-A41F-0121-833E89640D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88483" y="6032444"/>
            <a:ext cx="462445" cy="465637"/>
          </a:xfrm>
          <a:prstGeom prst="rect">
            <a:avLst/>
          </a:prstGeom>
        </p:spPr>
      </p:pic>
      <p:pic>
        <p:nvPicPr>
          <p:cNvPr id="92" name="Graphic 71" descr="Checkmark with solid fill">
            <a:extLst>
              <a:ext uri="{FF2B5EF4-FFF2-40B4-BE49-F238E27FC236}">
                <a16:creationId xmlns:a16="http://schemas.microsoft.com/office/drawing/2014/main" id="{897A0B8C-6D3F-2B4A-185B-DC29F52CB3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4375" y="7258179"/>
            <a:ext cx="385906" cy="385905"/>
          </a:xfrm>
          <a:prstGeom prst="rect">
            <a:avLst/>
          </a:prstGeom>
        </p:spPr>
      </p:pic>
      <p:pic>
        <p:nvPicPr>
          <p:cNvPr id="93" name="Graphic 72" descr="Checkmark with solid fill">
            <a:extLst>
              <a:ext uri="{FF2B5EF4-FFF2-40B4-BE49-F238E27FC236}">
                <a16:creationId xmlns:a16="http://schemas.microsoft.com/office/drawing/2014/main" id="{FECA38AB-E45F-A9C8-C3F5-34C9B94514A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0347" y="7258181"/>
            <a:ext cx="385903" cy="385903"/>
          </a:xfrm>
          <a:prstGeom prst="rect">
            <a:avLst/>
          </a:prstGeom>
        </p:spPr>
      </p:pic>
      <p:pic>
        <p:nvPicPr>
          <p:cNvPr id="94" name="Graphic 73" descr="Close with solid fill">
            <a:extLst>
              <a:ext uri="{FF2B5EF4-FFF2-40B4-BE49-F238E27FC236}">
                <a16:creationId xmlns:a16="http://schemas.microsoft.com/office/drawing/2014/main" id="{4D1EFC74-29D0-3DE6-0EDA-B6F7BB1857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7655" y="7222634"/>
            <a:ext cx="462449" cy="465637"/>
          </a:xfrm>
          <a:prstGeom prst="rect">
            <a:avLst/>
          </a:prstGeom>
        </p:spPr>
      </p:pic>
      <p:pic>
        <p:nvPicPr>
          <p:cNvPr id="95" name="Graphic 74" descr="Checkmark with solid fill">
            <a:extLst>
              <a:ext uri="{FF2B5EF4-FFF2-40B4-BE49-F238E27FC236}">
                <a16:creationId xmlns:a16="http://schemas.microsoft.com/office/drawing/2014/main" id="{51A75E32-0C46-81B7-D951-0E341C4DFB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2454" y="7251346"/>
            <a:ext cx="385903" cy="385903"/>
          </a:xfrm>
          <a:prstGeom prst="rect">
            <a:avLst/>
          </a:prstGeom>
        </p:spPr>
      </p:pic>
      <p:pic>
        <p:nvPicPr>
          <p:cNvPr id="96" name="Graphic 75" descr="Checkmark with solid fill">
            <a:extLst>
              <a:ext uri="{FF2B5EF4-FFF2-40B4-BE49-F238E27FC236}">
                <a16:creationId xmlns:a16="http://schemas.microsoft.com/office/drawing/2014/main" id="{695928FD-31EF-9410-14E6-2330B70241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5313" y="7233757"/>
            <a:ext cx="385906" cy="385905"/>
          </a:xfrm>
          <a:prstGeom prst="rect">
            <a:avLst/>
          </a:prstGeom>
        </p:spPr>
      </p:pic>
      <p:pic>
        <p:nvPicPr>
          <p:cNvPr id="97" name="Graphic 76" descr="Checkmark with solid fill">
            <a:extLst>
              <a:ext uri="{FF2B5EF4-FFF2-40B4-BE49-F238E27FC236}">
                <a16:creationId xmlns:a16="http://schemas.microsoft.com/office/drawing/2014/main" id="{0A5C89F3-A57A-8993-9A06-ADB0E64318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07714" y="7199886"/>
            <a:ext cx="385903" cy="385903"/>
          </a:xfrm>
          <a:prstGeom prst="rect">
            <a:avLst/>
          </a:prstGeom>
        </p:spPr>
      </p:pic>
      <p:pic>
        <p:nvPicPr>
          <p:cNvPr id="98" name="Graphic 77" descr="Checkmark with solid fill">
            <a:extLst>
              <a:ext uri="{FF2B5EF4-FFF2-40B4-BE49-F238E27FC236}">
                <a16:creationId xmlns:a16="http://schemas.microsoft.com/office/drawing/2014/main" id="{E96CC883-5D1B-A1EF-1EDB-3E13813AD4C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4407" y="8000129"/>
            <a:ext cx="382715" cy="385903"/>
          </a:xfrm>
          <a:prstGeom prst="rect">
            <a:avLst/>
          </a:prstGeom>
        </p:spPr>
      </p:pic>
      <p:pic>
        <p:nvPicPr>
          <p:cNvPr id="99" name="Graphic 78" descr="Checkmark with solid fill">
            <a:extLst>
              <a:ext uri="{FF2B5EF4-FFF2-40B4-BE49-F238E27FC236}">
                <a16:creationId xmlns:a16="http://schemas.microsoft.com/office/drawing/2014/main" id="{E1852709-D21C-9027-ABCF-50F753964D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5024" y="7973482"/>
            <a:ext cx="385904" cy="385905"/>
          </a:xfrm>
          <a:prstGeom prst="rect">
            <a:avLst/>
          </a:prstGeom>
        </p:spPr>
      </p:pic>
      <p:pic>
        <p:nvPicPr>
          <p:cNvPr id="100" name="Graphic 79" descr="Close with solid fill">
            <a:extLst>
              <a:ext uri="{FF2B5EF4-FFF2-40B4-BE49-F238E27FC236}">
                <a16:creationId xmlns:a16="http://schemas.microsoft.com/office/drawing/2014/main" id="{2C0E0355-0919-4E43-D486-037F57C565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14264" y="7961857"/>
            <a:ext cx="462447" cy="462446"/>
          </a:xfrm>
          <a:prstGeom prst="rect">
            <a:avLst/>
          </a:prstGeom>
        </p:spPr>
      </p:pic>
      <p:pic>
        <p:nvPicPr>
          <p:cNvPr id="101" name="Graphic 80" descr="Close with solid fill">
            <a:extLst>
              <a:ext uri="{FF2B5EF4-FFF2-40B4-BE49-F238E27FC236}">
                <a16:creationId xmlns:a16="http://schemas.microsoft.com/office/drawing/2014/main" id="{ABD62014-9B7D-D548-C7CD-5F1DE646AC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1953" y="7958620"/>
            <a:ext cx="462447" cy="462446"/>
          </a:xfrm>
          <a:prstGeom prst="rect">
            <a:avLst/>
          </a:prstGeom>
        </p:spPr>
      </p:pic>
      <p:pic>
        <p:nvPicPr>
          <p:cNvPr id="102" name="Graphic 81" descr="Close with solid fill">
            <a:extLst>
              <a:ext uri="{FF2B5EF4-FFF2-40B4-BE49-F238E27FC236}">
                <a16:creationId xmlns:a16="http://schemas.microsoft.com/office/drawing/2014/main" id="{A4090446-3637-D788-2616-1D3BFC8908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6920" y="7953331"/>
            <a:ext cx="465637" cy="462449"/>
          </a:xfrm>
          <a:prstGeom prst="rect">
            <a:avLst/>
          </a:prstGeom>
        </p:spPr>
      </p:pic>
      <p:pic>
        <p:nvPicPr>
          <p:cNvPr id="103" name="Graphic 82" descr="Close with solid fill">
            <a:extLst>
              <a:ext uri="{FF2B5EF4-FFF2-40B4-BE49-F238E27FC236}">
                <a16:creationId xmlns:a16="http://schemas.microsoft.com/office/drawing/2014/main" id="{60BD1F89-EFB4-C2C7-6558-8EC0A17B5B9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4491" y="7953331"/>
            <a:ext cx="462445" cy="465637"/>
          </a:xfrm>
          <a:prstGeom prst="rect">
            <a:avLst/>
          </a:prstGeom>
        </p:spPr>
      </p:pic>
    </p:spTree>
    <p:extLst>
      <p:ext uri="{BB962C8B-B14F-4D97-AF65-F5344CB8AC3E}">
        <p14:creationId xmlns:p14="http://schemas.microsoft.com/office/powerpoint/2010/main" val="320050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4678066" y="3766222"/>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2" name="Picture 13">
            <a:extLst>
              <a:ext uri="{FF2B5EF4-FFF2-40B4-BE49-F238E27FC236}">
                <a16:creationId xmlns:a16="http://schemas.microsoft.com/office/drawing/2014/main" id="{4409C72B-CE07-994F-F31D-C0438269D3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69989" y="1341155"/>
            <a:ext cx="4065340" cy="7604689"/>
          </a:xfrm>
          <a:prstGeom prst="rect">
            <a:avLst/>
          </a:prstGeom>
        </p:spPr>
      </p:pic>
      <p:sp>
        <p:nvSpPr>
          <p:cNvPr id="5" name="Rectangle 4">
            <a:extLst>
              <a:ext uri="{FF2B5EF4-FFF2-40B4-BE49-F238E27FC236}">
                <a16:creationId xmlns:a16="http://schemas.microsoft.com/office/drawing/2014/main" id="{038A8639-7934-1824-16BB-B6D2CE1388DB}"/>
              </a:ext>
            </a:extLst>
          </p:cNvPr>
          <p:cNvSpPr/>
          <p:nvPr/>
        </p:nvSpPr>
        <p:spPr>
          <a:xfrm>
            <a:off x="6172200" y="99096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12818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8E200-2A38-4CF5-36BE-DABAA3AADB91}"/>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sp>
        <p:nvSpPr>
          <p:cNvPr id="3" name="Rectangle 2">
            <a:extLst>
              <a:ext uri="{FF2B5EF4-FFF2-40B4-BE49-F238E27FC236}">
                <a16:creationId xmlns:a16="http://schemas.microsoft.com/office/drawing/2014/main" id="{A5FD8C89-B069-728D-6A2E-6FF31AD25D68}"/>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pic>
        <p:nvPicPr>
          <p:cNvPr id="5" name="Picture 4" descr="Graphical user interface, text&#10;&#10;Description automatically generated">
            <a:extLst>
              <a:ext uri="{FF2B5EF4-FFF2-40B4-BE49-F238E27FC236}">
                <a16:creationId xmlns:a16="http://schemas.microsoft.com/office/drawing/2014/main" id="{6CC9B65B-9C94-6443-E9E5-F721D2D29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462" y="1686516"/>
            <a:ext cx="13167075" cy="7406480"/>
          </a:xfrm>
          <a:prstGeom prst="rect">
            <a:avLst/>
          </a:prstGeom>
        </p:spPr>
      </p:pic>
    </p:spTree>
    <p:extLst>
      <p:ext uri="{BB962C8B-B14F-4D97-AF65-F5344CB8AC3E}">
        <p14:creationId xmlns:p14="http://schemas.microsoft.com/office/powerpoint/2010/main" val="304332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5" name="TextBox 5">
            <a:extLst>
              <a:ext uri="{FF2B5EF4-FFF2-40B4-BE49-F238E27FC236}">
                <a16:creationId xmlns:a16="http://schemas.microsoft.com/office/drawing/2014/main" id="{2CCA9E73-9535-8ADA-3BBF-34BCC9FC6856}"/>
              </a:ext>
            </a:extLst>
          </p:cNvPr>
          <p:cNvSpPr txBox="1"/>
          <p:nvPr/>
        </p:nvSpPr>
        <p:spPr>
          <a:xfrm>
            <a:off x="7307585" y="1237753"/>
            <a:ext cx="10544908" cy="8913979"/>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Speech recognition APIs: Google Cloud Speech-to-Text, Amazon Transcribe.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Text-to-speech software: Google Text-to-Speech.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Image pre-processing: TensorFlow .</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Natural Language Processing (NLP) libraries, such as SpaCy.</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Mobile development platforms :  Android Studio,  React Native (JavaScript) ,Python.</a:t>
            </a: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12" name="Picture 11" descr="Logo&#10;&#10;Description automatically generated">
            <a:extLst>
              <a:ext uri="{FF2B5EF4-FFF2-40B4-BE49-F238E27FC236}">
                <a16:creationId xmlns:a16="http://schemas.microsoft.com/office/drawing/2014/main" id="{9049C342-C083-478F-32F1-B79D3587B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5" y="4178919"/>
            <a:ext cx="2534885" cy="1622326"/>
          </a:xfrm>
          <a:prstGeom prst="rect">
            <a:avLst/>
          </a:prstGeom>
        </p:spPr>
      </p:pic>
      <p:pic>
        <p:nvPicPr>
          <p:cNvPr id="14" name="Picture 13" descr="Icon&#10;&#10;Description automatically generated">
            <a:extLst>
              <a:ext uri="{FF2B5EF4-FFF2-40B4-BE49-F238E27FC236}">
                <a16:creationId xmlns:a16="http://schemas.microsoft.com/office/drawing/2014/main" id="{F40F817F-017A-EC61-8E4B-9B450ED535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78" t="13202" r="14839" b="11677"/>
          <a:stretch/>
        </p:blipFill>
        <p:spPr>
          <a:xfrm>
            <a:off x="910717" y="6911338"/>
            <a:ext cx="1688880" cy="17312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Icon&#10;&#10;Description automatically generated">
            <a:extLst>
              <a:ext uri="{FF2B5EF4-FFF2-40B4-BE49-F238E27FC236}">
                <a16:creationId xmlns:a16="http://schemas.microsoft.com/office/drawing/2014/main" id="{140B07C2-E983-81E2-4D53-6F87BC53CE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9640" y="7124119"/>
            <a:ext cx="1837672" cy="1597976"/>
          </a:xfrm>
          <a:prstGeom prst="rect">
            <a:avLst/>
          </a:prstGeom>
        </p:spPr>
      </p:pic>
      <p:pic>
        <p:nvPicPr>
          <p:cNvPr id="18" name="Picture 17" descr="Icon&#10;&#10;Description automatically generated">
            <a:extLst>
              <a:ext uri="{FF2B5EF4-FFF2-40B4-BE49-F238E27FC236}">
                <a16:creationId xmlns:a16="http://schemas.microsoft.com/office/drawing/2014/main" id="{F8CF52A5-3498-538E-2A99-ACD173A70518}"/>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421541" y="4280170"/>
            <a:ext cx="1417252" cy="1553072"/>
          </a:xfrm>
          <a:prstGeom prst="rect">
            <a:avLst/>
          </a:prstGeom>
        </p:spPr>
      </p:pic>
      <p:pic>
        <p:nvPicPr>
          <p:cNvPr id="4" name="Picture 3" descr="Icon&#10;&#10;Description automatically generated">
            <a:extLst>
              <a:ext uri="{FF2B5EF4-FFF2-40B4-BE49-F238E27FC236}">
                <a16:creationId xmlns:a16="http://schemas.microsoft.com/office/drawing/2014/main" id="{14AD8F48-CDF1-AF8D-146A-F8A1AB907D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403" y="2001547"/>
            <a:ext cx="1622326" cy="1622326"/>
          </a:xfrm>
          <a:prstGeom prst="rect">
            <a:avLst/>
          </a:prstGeom>
        </p:spPr>
      </p:pic>
      <p:pic>
        <p:nvPicPr>
          <p:cNvPr id="8" name="Picture 7" descr="Logo&#10;&#10;Description automatically generated">
            <a:extLst>
              <a:ext uri="{FF2B5EF4-FFF2-40B4-BE49-F238E27FC236}">
                <a16:creationId xmlns:a16="http://schemas.microsoft.com/office/drawing/2014/main" id="{37EFAA6D-F0C8-2A81-7C28-133E01FDE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498" y="2181466"/>
            <a:ext cx="2510411" cy="897472"/>
          </a:xfrm>
          <a:prstGeom prst="rect">
            <a:avLst/>
          </a:prstGeom>
        </p:spPr>
      </p:pic>
      <p:sp>
        <p:nvSpPr>
          <p:cNvPr id="9" name="Rectangle 8">
            <a:extLst>
              <a:ext uri="{FF2B5EF4-FFF2-40B4-BE49-F238E27FC236}">
                <a16:creationId xmlns:a16="http://schemas.microsoft.com/office/drawing/2014/main" id="{370ABDC8-03C1-50B7-B573-0045210157C2}"/>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7872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620331"/>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pic>
        <p:nvPicPr>
          <p:cNvPr id="3" name="Picture 2">
            <a:extLst>
              <a:ext uri="{FF2B5EF4-FFF2-40B4-BE49-F238E27FC236}">
                <a16:creationId xmlns:a16="http://schemas.microsoft.com/office/drawing/2014/main" id="{4EAC4E3A-EC76-EFB5-2E13-82C36B9D6C4E}"/>
              </a:ext>
            </a:extLst>
          </p:cNvPr>
          <p:cNvPicPr>
            <a:picLocks noChangeAspect="1"/>
          </p:cNvPicPr>
          <p:nvPr/>
        </p:nvPicPr>
        <p:blipFill>
          <a:blip r:embed="rId2"/>
          <a:stretch>
            <a:fillRect/>
          </a:stretch>
        </p:blipFill>
        <p:spPr>
          <a:xfrm>
            <a:off x="12292370" y="1076548"/>
            <a:ext cx="4948494" cy="8133903"/>
          </a:xfrm>
          <a:prstGeom prst="rect">
            <a:avLst/>
          </a:prstGeom>
        </p:spPr>
      </p:pic>
      <p:sp>
        <p:nvSpPr>
          <p:cNvPr id="4" name="Rectangle 3">
            <a:extLst>
              <a:ext uri="{FF2B5EF4-FFF2-40B4-BE49-F238E27FC236}">
                <a16:creationId xmlns:a16="http://schemas.microsoft.com/office/drawing/2014/main" id="{4E50A0EA-0B80-C121-843D-BF007B1A3E5B}"/>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069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00A669D8-7BC9-0273-179E-CF3CFCD98925}"/>
              </a:ext>
            </a:extLst>
          </p:cNvPr>
          <p:cNvSpPr txBox="1"/>
          <p:nvPr/>
        </p:nvSpPr>
        <p:spPr>
          <a:xfrm>
            <a:off x="515815" y="1165123"/>
            <a:ext cx="17595204" cy="1001081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H</a:t>
            </a:r>
            <a:r>
              <a:rPr lang="en-US" sz="3200" b="0" i="0">
                <a:solidFill>
                  <a:schemeClr val="bg1"/>
                </a:solidFill>
                <a:effectLst/>
              </a:rPr>
              <a:t>ave a user-friendly interface for children aged 6-8.</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Provide audible models for letters and their sounds.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Allow children to record and play back their own voice saying the letters and sounds.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provide interactive exercises and activities to help children practice phonemic awareness and decoding skills.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provide progress tracking and feedback for both the child and their parents/guardians.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allow for customization of exercises and activities based on the child's individual needs and abilities.</a:t>
            </a:r>
          </a:p>
          <a:p>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30175"/>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2" name="Rectangle 1">
            <a:extLst>
              <a:ext uri="{FF2B5EF4-FFF2-40B4-BE49-F238E27FC236}">
                <a16:creationId xmlns:a16="http://schemas.microsoft.com/office/drawing/2014/main" id="{4CCB0836-18CB-D8BC-EF71-BD1E7E8CEDEA}"/>
              </a:ext>
            </a:extLst>
          </p:cNvPr>
          <p:cNvSpPr/>
          <p:nvPr/>
        </p:nvSpPr>
        <p:spPr>
          <a:xfrm>
            <a:off x="6172200" y="99096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3786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00A669D8-7BC9-0273-179E-CF3CFCD98925}"/>
              </a:ext>
            </a:extLst>
          </p:cNvPr>
          <p:cNvSpPr txBox="1"/>
          <p:nvPr/>
        </p:nvSpPr>
        <p:spPr>
          <a:xfrm>
            <a:off x="515815" y="1135627"/>
            <a:ext cx="17255991" cy="8541505"/>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user-friendly and accessible to children with a variety of learning styles and abilities.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Be reliable and perform consistently across different devices and platforms.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Be secure and protect user data and privacy.</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designed with child safety in mind, with appropriate content and parental controls.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developed using sustainable and ethical practices.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0"/>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2" name="Rectangle 1">
            <a:extLst>
              <a:ext uri="{FF2B5EF4-FFF2-40B4-BE49-F238E27FC236}">
                <a16:creationId xmlns:a16="http://schemas.microsoft.com/office/drawing/2014/main" id="{510A742C-28F5-662A-E680-DDB38758E144}"/>
              </a:ext>
            </a:extLst>
          </p:cNvPr>
          <p:cNvSpPr/>
          <p:nvPr/>
        </p:nvSpPr>
        <p:spPr>
          <a:xfrm>
            <a:off x="6157452" y="99096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158940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4" name="Rectangle 3">
            <a:extLst>
              <a:ext uri="{FF2B5EF4-FFF2-40B4-BE49-F238E27FC236}">
                <a16:creationId xmlns:a16="http://schemas.microsoft.com/office/drawing/2014/main" id="{7DF015E9-8426-37A8-2642-100FA7197498}"/>
              </a:ext>
            </a:extLst>
          </p:cNvPr>
          <p:cNvSpPr/>
          <p:nvPr/>
        </p:nvSpPr>
        <p:spPr>
          <a:xfrm>
            <a:off x="6172200" y="99096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pic>
        <p:nvPicPr>
          <p:cNvPr id="3" name="Picture 2">
            <a:extLst>
              <a:ext uri="{FF2B5EF4-FFF2-40B4-BE49-F238E27FC236}">
                <a16:creationId xmlns:a16="http://schemas.microsoft.com/office/drawing/2014/main" id="{8ABE62E9-DF46-31C2-D26C-CC10BBAE3E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4241" y="1596857"/>
            <a:ext cx="14019517" cy="7093285"/>
          </a:xfrm>
          <a:prstGeom prst="rect">
            <a:avLst/>
          </a:prstGeom>
        </p:spPr>
      </p:pic>
    </p:spTree>
    <p:extLst>
      <p:ext uri="{BB962C8B-B14F-4D97-AF65-F5344CB8AC3E}">
        <p14:creationId xmlns:p14="http://schemas.microsoft.com/office/powerpoint/2010/main" val="254930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82555" y="534735"/>
            <a:ext cx="11125525" cy="951232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95400" y="4473563"/>
            <a:ext cx="6897502" cy="4980571"/>
          </a:xfrm>
          <a:prstGeom prst="rect">
            <a:avLst/>
          </a:prstGeom>
        </p:spPr>
      </p:pic>
      <p:sp>
        <p:nvSpPr>
          <p:cNvPr id="4" name="TextBox 4"/>
          <p:cNvSpPr txBox="1"/>
          <p:nvPr/>
        </p:nvSpPr>
        <p:spPr>
          <a:xfrm>
            <a:off x="382555" y="529844"/>
            <a:ext cx="17798140" cy="615553"/>
          </a:xfrm>
          <a:prstGeom prst="rect">
            <a:avLst/>
          </a:prstGeom>
        </p:spPr>
        <p:txBody>
          <a:bodyPr lIns="0" tIns="0" rIns="0" bIns="0" rtlCol="0" anchor="t">
            <a:spAutoFit/>
          </a:bodyPr>
          <a:lstStyle/>
          <a:p>
            <a:pPr marL="475653" lvl="1" algn="ctr">
              <a:lnSpc>
                <a:spcPts val="4846"/>
              </a:lnSpc>
              <a:spcBef>
                <a:spcPct val="0"/>
              </a:spcBef>
            </a:pPr>
            <a:r>
              <a:rPr lang="en-US" sz="7200">
                <a:solidFill>
                  <a:srgbClr val="FFFFFF"/>
                </a:solidFill>
                <a:latin typeface="Bebas Neue Bold"/>
              </a:rPr>
              <a:t>introduction</a:t>
            </a:r>
            <a:r>
              <a:rPr lang="en-US" sz="4406">
                <a:solidFill>
                  <a:srgbClr val="FAF9FA"/>
                </a:solidFill>
                <a:latin typeface="Montserrat Bold"/>
              </a:rPr>
              <a:t> </a:t>
            </a:r>
          </a:p>
        </p:txBody>
      </p:sp>
      <p:sp>
        <p:nvSpPr>
          <p:cNvPr id="5" name="TextBox 5"/>
          <p:cNvSpPr txBox="1"/>
          <p:nvPr/>
        </p:nvSpPr>
        <p:spPr>
          <a:xfrm>
            <a:off x="4616246" y="1364108"/>
            <a:ext cx="13437148" cy="784868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F</a:t>
            </a:r>
            <a:r>
              <a:rPr lang="en-US" sz="3200" b="0" i="0">
                <a:solidFill>
                  <a:schemeClr val="bg1"/>
                </a:solidFill>
                <a:effectLst/>
              </a:rPr>
              <a:t>ocuses on improving language learning for primary students with dyslexia through the use of a mobile application called "Growin'Up".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D</a:t>
            </a:r>
            <a:r>
              <a:rPr lang="en-US" sz="3200" b="0" i="0">
                <a:solidFill>
                  <a:schemeClr val="bg1"/>
                </a:solidFill>
                <a:effectLst/>
              </a:rPr>
              <a:t>yslexia can be especially challenging for children who are still learning their native language.</a:t>
            </a:r>
          </a:p>
          <a:p>
            <a:pPr marL="343282" lvl="1">
              <a:lnSpc>
                <a:spcPts val="4102"/>
              </a:lnSpc>
            </a:pPr>
            <a:endParaRPr lang="en-US" sz="3200" b="0" i="0">
              <a:solidFill>
                <a:schemeClr val="bg1"/>
              </a:solidFill>
              <a:effectLst/>
            </a:endParaRPr>
          </a:p>
          <a:p>
            <a:pPr marL="686564" lvl="1" indent="-343282">
              <a:lnSpc>
                <a:spcPts val="4102"/>
              </a:lnSpc>
              <a:buFont typeface="Arial"/>
              <a:buChar char="•"/>
            </a:pPr>
            <a:r>
              <a:rPr lang="en-US" sz="3200" b="0" i="0">
                <a:solidFill>
                  <a:schemeClr val="bg1"/>
                </a:solidFill>
                <a:effectLst/>
              </a:rPr>
              <a:t> Develop a mobile application that will help primary students with dyslexia improve their Sinhala language skills.</a:t>
            </a:r>
          </a:p>
          <a:p>
            <a:pPr marL="343282" lvl="1">
              <a:lnSpc>
                <a:spcPts val="4102"/>
              </a:lnSpc>
            </a:pPr>
            <a:endParaRPr lang="en-US" sz="3200" b="0" i="0">
              <a:solidFill>
                <a:schemeClr val="bg1"/>
              </a:solidFill>
              <a:effectLst/>
            </a:endParaRPr>
          </a:p>
          <a:p>
            <a:pPr marL="686564" lvl="1" indent="-343282">
              <a:lnSpc>
                <a:spcPts val="4102"/>
              </a:lnSpc>
              <a:buFont typeface="Arial"/>
              <a:buChar char="•"/>
            </a:pPr>
            <a:r>
              <a:rPr lang="en-US" sz="3200" b="0" i="0">
                <a:solidFill>
                  <a:schemeClr val="bg1"/>
                </a:solidFill>
                <a:effectLst/>
              </a:rPr>
              <a:t>This presentation will cover the development and design process of the "Growin'Up" mobile application.</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547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 calcmode="lin" valueType="num">
                                      <p:cBhvr>
                                        <p:cTn id="1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5">
                                            <p:txEl>
                                              <p:pRg st="5" end="5"/>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 calcmode="lin" valueType="num">
                                      <p:cBhvr>
                                        <p:cTn id="2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3" name="Rectangle 2">
            <a:extLst>
              <a:ext uri="{FF2B5EF4-FFF2-40B4-BE49-F238E27FC236}">
                <a16:creationId xmlns:a16="http://schemas.microsoft.com/office/drawing/2014/main" id="{319D35E8-A61D-200E-7238-D22537078407}"/>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graphicFrame>
        <p:nvGraphicFramePr>
          <p:cNvPr id="5" name="Table 4">
            <a:extLst>
              <a:ext uri="{FF2B5EF4-FFF2-40B4-BE49-F238E27FC236}">
                <a16:creationId xmlns:a16="http://schemas.microsoft.com/office/drawing/2014/main" id="{D840F0AB-B148-D880-723C-1E5F3C603CC0}"/>
              </a:ext>
            </a:extLst>
          </p:cNvPr>
          <p:cNvGraphicFramePr>
            <a:graphicFrameLocks noGrp="1"/>
          </p:cNvGraphicFramePr>
          <p:nvPr>
            <p:extLst>
              <p:ext uri="{D42A27DB-BD31-4B8C-83A1-F6EECF244321}">
                <p14:modId xmlns:p14="http://schemas.microsoft.com/office/powerpoint/2010/main" val="3621151884"/>
              </p:ext>
            </p:extLst>
          </p:nvPr>
        </p:nvGraphicFramePr>
        <p:xfrm>
          <a:off x="381000" y="2072640"/>
          <a:ext cx="17526000" cy="5913120"/>
        </p:xfrm>
        <a:graphic>
          <a:graphicData uri="http://schemas.openxmlformats.org/drawingml/2006/table">
            <a:tbl>
              <a:tblPr firstRow="1" firstCol="1" bandRow="1">
                <a:tableStyleId>{5C22544A-7EE6-4342-B048-85BDC9FD1C3A}</a:tableStyleId>
              </a:tblPr>
              <a:tblGrid>
                <a:gridCol w="807720">
                  <a:extLst>
                    <a:ext uri="{9D8B030D-6E8A-4147-A177-3AD203B41FA5}">
                      <a16:colId xmlns:a16="http://schemas.microsoft.com/office/drawing/2014/main" val="2770007114"/>
                    </a:ext>
                  </a:extLst>
                </a:gridCol>
                <a:gridCol w="16718280">
                  <a:extLst>
                    <a:ext uri="{9D8B030D-6E8A-4147-A177-3AD203B41FA5}">
                      <a16:colId xmlns:a16="http://schemas.microsoft.com/office/drawing/2014/main" val="1771757233"/>
                    </a:ext>
                  </a:extLst>
                </a:gridCol>
              </a:tblGrid>
              <a:tr h="985520">
                <a:tc>
                  <a:txBody>
                    <a:bodyPr/>
                    <a:lstStyle/>
                    <a:p>
                      <a:pPr marL="0" marR="0">
                        <a:lnSpc>
                          <a:spcPct val="107000"/>
                        </a:lnSpc>
                        <a:spcBef>
                          <a:spcPts val="0"/>
                        </a:spcBef>
                        <a:spcAft>
                          <a:spcPts val="800"/>
                        </a:spcAft>
                      </a:pPr>
                      <a:r>
                        <a:rPr lang="en-US" sz="2400">
                          <a:effectLst/>
                        </a:rPr>
                        <a:t>[1]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E. S. A. G. &amp;. D. Z. </a:t>
                      </a:r>
                      <a:r>
                        <a:rPr lang="en-US" sz="2400" err="1">
                          <a:solidFill>
                            <a:schemeClr val="bg1"/>
                          </a:solidFill>
                          <a:effectLst/>
                        </a:rPr>
                        <a:t>Roxani</a:t>
                      </a:r>
                      <a:r>
                        <a:rPr lang="en-US" sz="2400">
                          <a:solidFill>
                            <a:schemeClr val="bg1"/>
                          </a:solidFill>
                          <a:effectLst/>
                        </a:rPr>
                        <a:t> </a:t>
                      </a:r>
                      <a:r>
                        <a:rPr lang="en-US" sz="2400" err="1">
                          <a:solidFill>
                            <a:schemeClr val="bg1"/>
                          </a:solidFill>
                          <a:effectLst/>
                        </a:rPr>
                        <a:t>Skiada</a:t>
                      </a:r>
                      <a:r>
                        <a:rPr lang="en-US" sz="2400">
                          <a:solidFill>
                            <a:schemeClr val="bg1"/>
                          </a:solidFill>
                          <a:effectLst/>
                        </a:rPr>
                        <a:t>, "</a:t>
                      </a:r>
                      <a:r>
                        <a:rPr lang="en-US" sz="2400" err="1">
                          <a:solidFill>
                            <a:schemeClr val="bg1"/>
                          </a:solidFill>
                          <a:effectLst/>
                        </a:rPr>
                        <a:t>EasyLexia</a:t>
                      </a:r>
                      <a:r>
                        <a:rPr lang="en-US" sz="2400">
                          <a:solidFill>
                            <a:schemeClr val="bg1"/>
                          </a:solidFill>
                          <a:effectLst/>
                        </a:rPr>
                        <a:t>: A Mobile Application for Children with Learning," ELSEVIER, pp. 218-228,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7566635"/>
                  </a:ext>
                </a:extLst>
              </a:tr>
              <a:tr h="985520">
                <a:tc>
                  <a:txBody>
                    <a:bodyPr/>
                    <a:lstStyle/>
                    <a:p>
                      <a:pPr marL="0" marR="0">
                        <a:lnSpc>
                          <a:spcPct val="107000"/>
                        </a:lnSpc>
                        <a:spcBef>
                          <a:spcPts val="0"/>
                        </a:spcBef>
                        <a:spcAft>
                          <a:spcPts val="800"/>
                        </a:spcAft>
                      </a:pPr>
                      <a:r>
                        <a:rPr lang="en-US" sz="2400">
                          <a:effectLst/>
                        </a:rPr>
                        <a:t>[2]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S. M. D. a. H. Abas2, "‘Dyslexia Baca’ Mobile App - the learning ecosystem for Dyslexic Children," ReasearchGate, vol. OI:10.1109/ACSAT.2013.87, 2013.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8541812"/>
                  </a:ext>
                </a:extLst>
              </a:tr>
              <a:tr h="985520">
                <a:tc>
                  <a:txBody>
                    <a:bodyPr/>
                    <a:lstStyle/>
                    <a:p>
                      <a:pPr marL="0" marR="0">
                        <a:lnSpc>
                          <a:spcPct val="107000"/>
                        </a:lnSpc>
                        <a:spcBef>
                          <a:spcPts val="0"/>
                        </a:spcBef>
                        <a:spcAft>
                          <a:spcPts val="800"/>
                        </a:spcAft>
                      </a:pPr>
                      <a:r>
                        <a:rPr lang="en-US" sz="2400">
                          <a:effectLst/>
                        </a:rPr>
                        <a:t>[3]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L. C. K. W. W. W. K. R. N. S. D. T. T.C.P </a:t>
                      </a:r>
                      <a:r>
                        <a:rPr lang="en-US" sz="2400" err="1">
                          <a:solidFill>
                            <a:schemeClr val="bg1"/>
                          </a:solidFill>
                          <a:effectLst/>
                        </a:rPr>
                        <a:t>Kularathna</a:t>
                      </a:r>
                      <a:r>
                        <a:rPr lang="en-US" sz="2400">
                          <a:solidFill>
                            <a:schemeClr val="bg1"/>
                          </a:solidFill>
                          <a:effectLst/>
                        </a:rPr>
                        <a:t>, "Yalu: Computer Game Based Solution to Screen Learning Disabilities in Kids," </a:t>
                      </a:r>
                      <a:r>
                        <a:rPr lang="en-US" sz="2400" err="1">
                          <a:solidFill>
                            <a:schemeClr val="bg1"/>
                          </a:solidFill>
                          <a:effectLst/>
                        </a:rPr>
                        <a:t>semanticscholar</a:t>
                      </a:r>
                      <a:r>
                        <a:rPr lang="en-US" sz="2400">
                          <a:solidFill>
                            <a:schemeClr val="bg1"/>
                          </a:solidFill>
                          <a:effectLst/>
                        </a:rPr>
                        <a:t>,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4022102"/>
                  </a:ext>
                </a:extLst>
              </a:tr>
              <a:tr h="985520">
                <a:tc>
                  <a:txBody>
                    <a:bodyPr/>
                    <a:lstStyle/>
                    <a:p>
                      <a:pPr marL="0" marR="0">
                        <a:lnSpc>
                          <a:spcPct val="107000"/>
                        </a:lnSpc>
                        <a:spcBef>
                          <a:spcPts val="0"/>
                        </a:spcBef>
                        <a:spcAft>
                          <a:spcPts val="800"/>
                        </a:spcAft>
                      </a:pPr>
                      <a:r>
                        <a:rPr lang="en-US" sz="2400">
                          <a:effectLst/>
                        </a:rPr>
                        <a:t>[4]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M. C. D. H. P. R. I. W. S. Thelijjagoda, "The Hope: An Interactive Mobile Solution to Overcome the Writing, Reading and Speaking Weaknesses of Dyslexia," semanticscholar, 2019.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8201157"/>
                  </a:ext>
                </a:extLst>
              </a:tr>
              <a:tr h="985520">
                <a:tc>
                  <a:txBody>
                    <a:bodyPr/>
                    <a:lstStyle/>
                    <a:p>
                      <a:pPr marL="0" marR="0">
                        <a:lnSpc>
                          <a:spcPct val="107000"/>
                        </a:lnSpc>
                        <a:spcBef>
                          <a:spcPts val="0"/>
                        </a:spcBef>
                        <a:spcAft>
                          <a:spcPts val="800"/>
                        </a:spcAft>
                      </a:pPr>
                      <a:r>
                        <a:rPr lang="en-US" sz="2400">
                          <a:effectLst/>
                        </a:rPr>
                        <a:t>[5]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a:solidFill>
                            <a:schemeClr val="bg1"/>
                          </a:solidFill>
                          <a:effectLst/>
                        </a:rPr>
                        <a:t>D. P. U. G. I. J. T. E. S. T. Sampath S. Rajapakse, "ALEXZA: A Mobile Application For Dyslexics Utilizing Artificial Intelligence And Machine Learning Concepts," semanticscholar, 2018.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8526206"/>
                  </a:ext>
                </a:extLst>
              </a:tr>
              <a:tr h="985520">
                <a:tc>
                  <a:txBody>
                    <a:bodyPr/>
                    <a:lstStyle/>
                    <a:p>
                      <a:pPr marL="0" marR="0">
                        <a:lnSpc>
                          <a:spcPct val="107000"/>
                        </a:lnSpc>
                        <a:spcBef>
                          <a:spcPts val="0"/>
                        </a:spcBef>
                        <a:spcAft>
                          <a:spcPts val="800"/>
                        </a:spcAft>
                      </a:pPr>
                      <a:r>
                        <a:rPr lang="en-US" sz="2400">
                          <a:effectLst/>
                        </a:rPr>
                        <a:t>[6]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800"/>
                        </a:spcAft>
                      </a:pPr>
                      <a:r>
                        <a:rPr lang="en-US" sz="2400" dirty="0">
                          <a:solidFill>
                            <a:schemeClr val="bg1"/>
                          </a:solidFill>
                          <a:effectLst/>
                        </a:rPr>
                        <a:t>S. T. S. H. T. </a:t>
                      </a:r>
                      <a:r>
                        <a:rPr lang="en-US" sz="2400" dirty="0" err="1">
                          <a:solidFill>
                            <a:schemeClr val="bg1"/>
                          </a:solidFill>
                          <a:effectLst/>
                        </a:rPr>
                        <a:t>Lakchani</a:t>
                      </a:r>
                      <a:r>
                        <a:rPr lang="en-US" sz="2400" dirty="0">
                          <a:solidFill>
                            <a:schemeClr val="bg1"/>
                          </a:solidFill>
                          <a:effectLst/>
                        </a:rPr>
                        <a:t> </a:t>
                      </a:r>
                      <a:r>
                        <a:rPr lang="en-US" sz="2400" dirty="0" err="1">
                          <a:solidFill>
                            <a:schemeClr val="bg1"/>
                          </a:solidFill>
                          <a:effectLst/>
                        </a:rPr>
                        <a:t>Sandathara</a:t>
                      </a:r>
                      <a:r>
                        <a:rPr lang="en-US" sz="2400" dirty="0">
                          <a:solidFill>
                            <a:schemeClr val="bg1"/>
                          </a:solidFill>
                          <a:effectLst/>
                        </a:rPr>
                        <a:t>, "</a:t>
                      </a:r>
                      <a:r>
                        <a:rPr lang="en-US" sz="2400" dirty="0" err="1">
                          <a:solidFill>
                            <a:schemeClr val="bg1"/>
                          </a:solidFill>
                          <a:effectLst/>
                        </a:rPr>
                        <a:t>Arunalu</a:t>
                      </a:r>
                      <a:r>
                        <a:rPr lang="en-US" sz="2400" dirty="0">
                          <a:solidFill>
                            <a:schemeClr val="bg1"/>
                          </a:solidFill>
                          <a:effectLst/>
                        </a:rPr>
                        <a:t>: Learning Ecosystem to Overcome Sinhala," </a:t>
                      </a:r>
                      <a:r>
                        <a:rPr lang="en-US" sz="2400" dirty="0" err="1">
                          <a:solidFill>
                            <a:schemeClr val="bg1"/>
                          </a:solidFill>
                          <a:effectLst/>
                        </a:rPr>
                        <a:t>ReaserachGate</a:t>
                      </a:r>
                      <a:r>
                        <a:rPr lang="en-US" sz="2400" dirty="0">
                          <a:solidFill>
                            <a:schemeClr val="bg1"/>
                          </a:solidFill>
                          <a:effectLst/>
                        </a:rPr>
                        <a:t>, 2020. </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9980700"/>
                  </a:ext>
                </a:extLst>
              </a:tr>
            </a:tbl>
          </a:graphicData>
        </a:graphic>
      </p:graphicFrame>
    </p:spTree>
    <p:extLst>
      <p:ext uri="{BB962C8B-B14F-4D97-AF65-F5344CB8AC3E}">
        <p14:creationId xmlns:p14="http://schemas.microsoft.com/office/powerpoint/2010/main" val="409881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85640"/>
            <a:ext cx="12382500" cy="4278094"/>
          </a:xfrm>
          <a:prstGeom prst="rect">
            <a:avLst/>
          </a:prstGeom>
          <a:noFill/>
        </p:spPr>
        <p:txBody>
          <a:bodyPr wrap="square">
            <a:spAutoFit/>
          </a:bodyPr>
          <a:lstStyle/>
          <a:p>
            <a:pPr algn="ctr"/>
            <a:r>
              <a:rPr lang="en-US" sz="5400">
                <a:solidFill>
                  <a:schemeClr val="bg1"/>
                </a:solidFill>
              </a:rPr>
              <a:t>  IT20139094</a:t>
            </a:r>
          </a:p>
          <a:p>
            <a:pPr algn="ctr"/>
            <a:r>
              <a:rPr lang="en-US" sz="5400">
                <a:solidFill>
                  <a:schemeClr val="bg1"/>
                </a:solidFill>
              </a:rPr>
              <a:t>L.T.N Liyanage</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descr="A screenshot of a computer&#10;&#10;Description automatically generated with medium confidence">
            <a:extLst>
              <a:ext uri="{FF2B5EF4-FFF2-40B4-BE49-F238E27FC236}">
                <a16:creationId xmlns:a16="http://schemas.microsoft.com/office/drawing/2014/main" id="{D8E5A575-4B3E-F4B4-4AC6-BA947FEC223B}"/>
              </a:ext>
            </a:extLst>
          </p:cNvPr>
          <p:cNvPicPr>
            <a:picLocks noChangeAspect="1"/>
          </p:cNvPicPr>
          <p:nvPr/>
        </p:nvPicPr>
        <p:blipFill>
          <a:blip r:embed="rId2" cstate="print">
            <a:extLst>
              <a:ext uri="{28A0092B-C50C-407E-A947-70E740481C1C}">
                <a14:useLocalDpi xmlns:a14="http://schemas.microsoft.com/office/drawing/2010/main" val="0"/>
              </a:ext>
            </a:extLst>
          </a:blip>
          <a:srcRect l="31579" r="31579"/>
          <a:stretch>
            <a:fillRect/>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pic>
        <p:nvPicPr>
          <p:cNvPr id="2" name="Picture 3">
            <a:extLst>
              <a:ext uri="{FF2B5EF4-FFF2-40B4-BE49-F238E27FC236}">
                <a16:creationId xmlns:a16="http://schemas.microsoft.com/office/drawing/2014/main" id="{34AB120F-2C08-C7FC-88FD-6CA2568E92CB}"/>
              </a:ext>
            </a:extLst>
          </p:cNvPr>
          <p:cNvPicPr>
            <a:picLocks noChangeAspect="1"/>
          </p:cNvPicPr>
          <p:nvPr/>
        </p:nvPicPr>
        <p:blipFill>
          <a:blip r:embed="rId3">
            <a:extLst>
              <a:ext uri="{28A0092B-C50C-407E-A947-70E740481C1C}">
                <a14:useLocalDpi xmlns:a14="http://schemas.microsoft.com/office/drawing/2010/main" val="0"/>
              </a:ext>
            </a:extLst>
          </a:blip>
          <a:srcRect l="102" r="102"/>
          <a:stretch/>
        </p:blipFill>
        <p:spPr>
          <a:xfrm>
            <a:off x="7851115" y="1112477"/>
            <a:ext cx="2606167" cy="2173049"/>
          </a:xfrm>
          <a:prstGeom prst="rect">
            <a:avLst/>
          </a:prstGeom>
        </p:spPr>
      </p:pic>
    </p:spTree>
    <p:extLst>
      <p:ext uri="{BB962C8B-B14F-4D97-AF65-F5344CB8AC3E}">
        <p14:creationId xmlns:p14="http://schemas.microsoft.com/office/powerpoint/2010/main" val="3756855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A28AA12C-3A8D-5AE8-5889-51C0F9BB84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91863" y="2867144"/>
            <a:ext cx="3947713" cy="8065315"/>
          </a:xfrm>
          <a:prstGeom prst="rect">
            <a:avLst/>
          </a:prstGeom>
        </p:spPr>
      </p:pic>
      <p:sp>
        <p:nvSpPr>
          <p:cNvPr id="4" name="Rectangle 3">
            <a:extLst>
              <a:ext uri="{FF2B5EF4-FFF2-40B4-BE49-F238E27FC236}">
                <a16:creationId xmlns:a16="http://schemas.microsoft.com/office/drawing/2014/main" id="{89C3C8B6-E642-3475-6ACE-FA1F0C4777F7}"/>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6" name="TextBox 5">
            <a:extLst>
              <a:ext uri="{FF2B5EF4-FFF2-40B4-BE49-F238E27FC236}">
                <a16:creationId xmlns:a16="http://schemas.microsoft.com/office/drawing/2014/main" id="{2A860B2B-DB0D-91F5-6478-4B48AB65B7F6}"/>
              </a:ext>
            </a:extLst>
          </p:cNvPr>
          <p:cNvSpPr txBox="1"/>
          <p:nvPr/>
        </p:nvSpPr>
        <p:spPr>
          <a:xfrm>
            <a:off x="457200" y="457200"/>
            <a:ext cx="17526000" cy="11882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1371600">
              <a:spcBef>
                <a:spcPct val="0"/>
              </a:spcBef>
              <a:spcAft>
                <a:spcPts val="600"/>
              </a:spcAft>
            </a:pPr>
            <a:r>
              <a:rPr lang="en-US" sz="6600" kern="1200">
                <a:solidFill>
                  <a:schemeClr val="bg1"/>
                </a:solidFill>
                <a:latin typeface="Bebas Neue Bold"/>
                <a:ea typeface="+mj-ea"/>
                <a:cs typeface="Adobe Devanagari" pitchFamily="18" charset="0"/>
              </a:rPr>
              <a:t>COMPONENT </a:t>
            </a:r>
            <a:r>
              <a:rPr lang="en-US" sz="6600">
                <a:solidFill>
                  <a:schemeClr val="bg1"/>
                </a:solidFill>
                <a:latin typeface="Bebas Neue Bold"/>
                <a:ea typeface="+mj-ea"/>
                <a:cs typeface="Adobe Devanagari" pitchFamily="18" charset="0"/>
              </a:rPr>
              <a:t>03</a:t>
            </a:r>
            <a:endParaRPr lang="en-US" sz="6600" kern="1200">
              <a:solidFill>
                <a:schemeClr val="bg1"/>
              </a:solidFill>
              <a:latin typeface="Bebas Neue Bold"/>
              <a:ea typeface="+mj-ea"/>
              <a:cs typeface="Adobe Devanagari" pitchFamily="18" charset="0"/>
            </a:endParaRPr>
          </a:p>
        </p:txBody>
      </p:sp>
      <p:sp>
        <p:nvSpPr>
          <p:cNvPr id="8" name="TextBox 7">
            <a:extLst>
              <a:ext uri="{FF2B5EF4-FFF2-40B4-BE49-F238E27FC236}">
                <a16:creationId xmlns:a16="http://schemas.microsoft.com/office/drawing/2014/main" id="{355D0F50-7760-7158-510B-03EC6B917098}"/>
              </a:ext>
            </a:extLst>
          </p:cNvPr>
          <p:cNvSpPr txBox="1"/>
          <p:nvPr/>
        </p:nvSpPr>
        <p:spPr>
          <a:xfrm>
            <a:off x="697513" y="2225489"/>
            <a:ext cx="16909171" cy="29264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1371600"/>
            <a:r>
              <a:rPr lang="en-US" sz="6000">
                <a:solidFill>
                  <a:schemeClr val="bg1"/>
                </a:solidFill>
                <a:latin typeface="Bebas Neue Bold"/>
                <a:ea typeface="+mn-lt"/>
                <a:cs typeface="+mn-lt"/>
              </a:rPr>
              <a:t>Identifying the number learning difficulties faced by</a:t>
            </a:r>
          </a:p>
          <a:p>
            <a:pPr algn="ctr" defTabSz="1371600"/>
            <a:r>
              <a:rPr lang="en-US" sz="6000">
                <a:solidFill>
                  <a:schemeClr val="bg1"/>
                </a:solidFill>
                <a:latin typeface="Bebas Neue Bold"/>
                <a:ea typeface="+mn-lt"/>
                <a:cs typeface="+mn-lt"/>
              </a:rPr>
              <a:t>dyslexic students with providing the possible </a:t>
            </a:r>
            <a:endParaRPr lang="en-US">
              <a:solidFill>
                <a:schemeClr val="bg1"/>
              </a:solidFill>
              <a:latin typeface="Cambria"/>
              <a:ea typeface="+mn-lt"/>
              <a:cs typeface="+mn-lt"/>
            </a:endParaRPr>
          </a:p>
          <a:p>
            <a:pPr algn="ctr" defTabSz="1371600"/>
            <a:r>
              <a:rPr lang="en-US" sz="6000">
                <a:solidFill>
                  <a:schemeClr val="bg1"/>
                </a:solidFill>
                <a:latin typeface="Bebas Neue Bold"/>
                <a:ea typeface="+mn-lt"/>
                <a:cs typeface="+mn-lt"/>
              </a:rPr>
              <a:t>solutions to overcome them.</a:t>
            </a:r>
            <a:r>
              <a:rPr lang="en-US" sz="5400">
                <a:solidFill>
                  <a:schemeClr val="bg1"/>
                </a:solidFill>
                <a:latin typeface="Bebas Neue Bold"/>
              </a:rPr>
              <a:t> </a:t>
            </a:r>
            <a:endParaRPr lang="en-US">
              <a:solidFill>
                <a:schemeClr val="bg1"/>
              </a:solidFill>
              <a:ea typeface="Cambria"/>
            </a:endParaRPr>
          </a:p>
        </p:txBody>
      </p:sp>
    </p:spTree>
    <p:extLst>
      <p:ext uri="{BB962C8B-B14F-4D97-AF65-F5344CB8AC3E}">
        <p14:creationId xmlns:p14="http://schemas.microsoft.com/office/powerpoint/2010/main" val="64917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9EC704-A1B8-6355-ACB7-D0EA1230EAC9}"/>
              </a:ext>
            </a:extLst>
          </p:cNvPr>
          <p:cNvSpPr txBox="1"/>
          <p:nvPr/>
        </p:nvSpPr>
        <p:spPr>
          <a:xfrm>
            <a:off x="2952750" y="717835"/>
            <a:ext cx="12382500" cy="1200329"/>
          </a:xfrm>
          <a:prstGeom prst="rect">
            <a:avLst/>
          </a:prstGeom>
          <a:noFill/>
        </p:spPr>
        <p:txBody>
          <a:bodyPr wrap="square" lIns="91440" tIns="45720" rIns="91440" bIns="45720" anchor="t">
            <a:spAutoFit/>
          </a:bodyPr>
          <a:lstStyle/>
          <a:p>
            <a:pPr algn="ctr"/>
            <a:r>
              <a:rPr lang="en-US" sz="7200">
                <a:solidFill>
                  <a:schemeClr val="bg1"/>
                </a:solidFill>
                <a:latin typeface="Bebas Neue Bold"/>
              </a:rPr>
              <a:t>WHAT is </a:t>
            </a:r>
            <a:r>
              <a:rPr lang="en-US" sz="7200">
                <a:solidFill>
                  <a:srgbClr val="FFC000"/>
                </a:solidFill>
                <a:latin typeface="Bebas Neue Bold"/>
              </a:rPr>
              <a:t>Dyslexia for Numbers ?  </a:t>
            </a:r>
            <a:endParaRPr lang="en-US" sz="7200">
              <a:solidFill>
                <a:srgbClr val="FFC000"/>
              </a:solidFill>
              <a:latin typeface="Bebas Neue Bold" panose="020B0604020202020204" charset="0"/>
            </a:endParaRPr>
          </a:p>
        </p:txBody>
      </p:sp>
      <p:sp>
        <p:nvSpPr>
          <p:cNvPr id="5" name="TextBox 5">
            <a:extLst>
              <a:ext uri="{FF2B5EF4-FFF2-40B4-BE49-F238E27FC236}">
                <a16:creationId xmlns:a16="http://schemas.microsoft.com/office/drawing/2014/main" id="{520A0059-02E0-E80E-3E35-AADE05B7EBD5}"/>
              </a:ext>
            </a:extLst>
          </p:cNvPr>
          <p:cNvSpPr txBox="1"/>
          <p:nvPr/>
        </p:nvSpPr>
        <p:spPr>
          <a:xfrm>
            <a:off x="1101496" y="990316"/>
            <a:ext cx="16085007" cy="9945928"/>
          </a:xfrm>
          <a:prstGeom prst="rect">
            <a:avLst/>
          </a:prstGeom>
        </p:spPr>
        <p:txBody>
          <a:bodyPr wrap="square" lIns="0" tIns="0" rIns="0" bIns="0" rtlCol="0" anchor="t">
            <a:spAutoFit/>
          </a:bodyPr>
          <a:lstStyle/>
          <a:p>
            <a:pPr marL="342900" lvl="1">
              <a:lnSpc>
                <a:spcPts val="4102"/>
              </a:lnSpc>
            </a:pPr>
            <a:endParaRPr lang="en-US" sz="3000">
              <a:solidFill>
                <a:schemeClr val="bg1"/>
              </a:solidFill>
              <a:ea typeface="Cambria"/>
            </a:endParaRPr>
          </a:p>
          <a:p>
            <a:pPr marL="342900" lvl="1">
              <a:lnSpc>
                <a:spcPts val="4102"/>
              </a:lnSpc>
            </a:pPr>
            <a:endParaRPr lang="en-US" sz="3000">
              <a:solidFill>
                <a:schemeClr val="bg1"/>
              </a:solidFill>
              <a:ea typeface="Cambria"/>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Dyslexia for numbers, also known as dyscalculia, is a learning problem that makes it difficult for someone to understand and work with math and numbers.</a:t>
            </a:r>
            <a:endParaRPr lang="en-US" sz="3000" b="0" i="0">
              <a:solidFill>
                <a:schemeClr val="bg1"/>
              </a:solidFill>
              <a:effectLst/>
              <a:ea typeface="+mn-lt"/>
              <a:cs typeface="+mn-lt"/>
            </a:endParaRPr>
          </a:p>
          <a:p>
            <a:pPr marL="914400" lvl="1" indent="-571500">
              <a:lnSpc>
                <a:spcPts val="4102"/>
              </a:lnSpc>
              <a:buFont typeface="Arial" panose="020B0604020202020204" pitchFamily="34" charset="0"/>
              <a:buChar char="•"/>
            </a:pPr>
            <a:endParaRPr lang="en-US" sz="3000">
              <a:solidFill>
                <a:srgbClr val="000000"/>
              </a:solidFill>
              <a:ea typeface="+mn-lt"/>
              <a:cs typeface="+mn-lt"/>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Dyscalculia can impact a student's ability to do basic math, understand complex math concepts, and interpret visual representations of numerical information like graphs and charts.</a:t>
            </a:r>
          </a:p>
          <a:p>
            <a:pPr marL="342900" lvl="1">
              <a:lnSpc>
                <a:spcPts val="4102"/>
              </a:lnSpc>
            </a:pPr>
            <a:endParaRPr lang="en-US" sz="3000">
              <a:solidFill>
                <a:schemeClr val="bg1"/>
              </a:solidFill>
              <a:ea typeface="Cambria"/>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Dyscalculia is often associated with other learning difficulties, such as dyslexia and attention deficit hyperactivity disorder (ADHD)</a:t>
            </a:r>
            <a:endParaRPr lang="en-US" sz="3000" b="0" i="0">
              <a:solidFill>
                <a:schemeClr val="bg1"/>
              </a:solidFill>
              <a:effectLst/>
              <a:ea typeface="+mn-lt"/>
              <a:cs typeface="+mn-lt"/>
            </a:endParaRPr>
          </a:p>
          <a:p>
            <a:pPr marL="342900" lvl="1">
              <a:lnSpc>
                <a:spcPts val="4102"/>
              </a:lnSpc>
            </a:pPr>
            <a:endParaRPr lang="en-US" sz="3000">
              <a:solidFill>
                <a:schemeClr val="bg1"/>
              </a:solidFill>
              <a:ea typeface="+mn-lt"/>
              <a:cs typeface="+mn-lt"/>
            </a:endParaRPr>
          </a:p>
          <a:p>
            <a:pPr marL="342900" lvl="1">
              <a:lnSpc>
                <a:spcPts val="4102"/>
              </a:lnSpc>
            </a:pPr>
            <a:r>
              <a:rPr lang="en-US" sz="3000">
                <a:solidFill>
                  <a:schemeClr val="bg1"/>
                </a:solidFill>
                <a:ea typeface="+mn-lt"/>
                <a:cs typeface="+mn-lt"/>
              </a:rPr>
              <a:t>Early identification and intervention are important for students with dyscalculia. With appropriate support and accommodations, students with dyscalculia can learn to manage their difficulties and achieve success in mathematics and other areas of life.</a:t>
            </a:r>
          </a:p>
          <a:p>
            <a:pPr marL="914400" lvl="1" indent="-571500">
              <a:lnSpc>
                <a:spcPts val="4102"/>
              </a:lnSpc>
              <a:buFont typeface="Arial" panose="020B0604020202020204" pitchFamily="34" charset="0"/>
              <a:buChar char="•"/>
            </a:pPr>
            <a:endParaRPr lang="en-US" sz="3000" b="0" i="0">
              <a:solidFill>
                <a:schemeClr val="bg1"/>
              </a:solidFill>
              <a:effectLst/>
              <a:ea typeface="Cambria"/>
            </a:endParaRPr>
          </a:p>
          <a:p>
            <a:pPr marL="342900" lvl="1">
              <a:lnSpc>
                <a:spcPts val="4102"/>
              </a:lnSpc>
            </a:pPr>
            <a:endParaRPr lang="en-US" sz="3000" b="0" i="0">
              <a:solidFill>
                <a:schemeClr val="bg1"/>
              </a:solidFill>
              <a:effectLst/>
              <a:ea typeface="Cambria"/>
            </a:endParaRPr>
          </a:p>
          <a:p>
            <a:pPr marL="686435" lvl="1" indent="-342900">
              <a:lnSpc>
                <a:spcPts val="4102"/>
              </a:lnSpc>
              <a:buFont typeface="Arial"/>
              <a:buChar char="•"/>
            </a:pPr>
            <a:endParaRPr lang="en-US" sz="3000">
              <a:solidFill>
                <a:schemeClr val="bg1"/>
              </a:solidFill>
              <a:ea typeface="Cambria"/>
            </a:endParaRPr>
          </a:p>
          <a:p>
            <a:pPr marL="686435" lvl="1" indent="-342900">
              <a:lnSpc>
                <a:spcPts val="4102"/>
              </a:lnSpc>
              <a:buFont typeface="Arial"/>
              <a:buChar char="•"/>
            </a:pPr>
            <a:endParaRPr lang="en-US" sz="3000">
              <a:solidFill>
                <a:srgbClr val="FFFFFF"/>
              </a:solidFill>
              <a:ea typeface="Cambria"/>
            </a:endParaRPr>
          </a:p>
        </p:txBody>
      </p:sp>
    </p:spTree>
    <p:extLst>
      <p:ext uri="{BB962C8B-B14F-4D97-AF65-F5344CB8AC3E}">
        <p14:creationId xmlns:p14="http://schemas.microsoft.com/office/powerpoint/2010/main" val="2018455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FB542E-FF30-8E5D-372B-5EA3CF5B179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24ADB12D-620B-43A3-2DA8-687BAE2548FC}"/>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7" name="TextBox 5">
            <a:extLst>
              <a:ext uri="{FF2B5EF4-FFF2-40B4-BE49-F238E27FC236}">
                <a16:creationId xmlns:a16="http://schemas.microsoft.com/office/drawing/2014/main" id="{BDB735B0-4A0D-C0B0-F017-6CABA773B031}"/>
              </a:ext>
            </a:extLst>
          </p:cNvPr>
          <p:cNvSpPr txBox="1"/>
          <p:nvPr/>
        </p:nvSpPr>
        <p:spPr>
          <a:xfrm>
            <a:off x="1958340" y="1589381"/>
            <a:ext cx="14371320" cy="9426042"/>
          </a:xfrm>
          <a:prstGeom prst="rect">
            <a:avLst/>
          </a:prstGeom>
        </p:spPr>
        <p:txBody>
          <a:bodyPr wrap="square" lIns="0" tIns="0" rIns="0" bIns="0" rtlCol="0" anchor="t">
            <a:spAutoFit/>
          </a:bodyPr>
          <a:lstStyle/>
          <a:p>
            <a:pPr marL="342900" lvl="1">
              <a:lnSpc>
                <a:spcPts val="4102"/>
              </a:lnSpc>
            </a:pPr>
            <a:endParaRPr lang="en-US" sz="3200">
              <a:solidFill>
                <a:schemeClr val="bg1"/>
              </a:solidFill>
              <a:ea typeface="Cambria"/>
            </a:endParaRPr>
          </a:p>
          <a:p>
            <a:pPr marL="914400" lvl="1" indent="-571500">
              <a:lnSpc>
                <a:spcPts val="4102"/>
              </a:lnSpc>
              <a:buFont typeface="Arial" panose="020B0604020202020204" pitchFamily="34" charset="0"/>
              <a:buChar char="•"/>
            </a:pPr>
            <a:r>
              <a:rPr lang="en-US" sz="3200">
                <a:solidFill>
                  <a:schemeClr val="bg1"/>
                </a:solidFill>
                <a:ea typeface="+mn-lt"/>
                <a:cs typeface="+mn-lt"/>
              </a:rPr>
              <a:t>Identify What are the difficulties faced by children aged 6-8 with Dyslexia for numbers ? </a:t>
            </a:r>
            <a:endParaRPr lang="en-US" sz="3200">
              <a:solidFill>
                <a:schemeClr val="bg1"/>
              </a:solidFill>
              <a:ea typeface="Cambria"/>
            </a:endParaRPr>
          </a:p>
          <a:p>
            <a:pPr marL="342900" lvl="1">
              <a:lnSpc>
                <a:spcPts val="4102"/>
              </a:lnSpc>
            </a:pPr>
            <a:endParaRPr lang="en-US" sz="3200" b="0" i="0">
              <a:solidFill>
                <a:schemeClr val="bg1"/>
              </a:solidFill>
              <a:effectLst/>
              <a:ea typeface="Cambria"/>
            </a:endParaRPr>
          </a:p>
          <a:p>
            <a:pPr marL="914400" lvl="1" indent="-571500">
              <a:lnSpc>
                <a:spcPts val="4102"/>
              </a:lnSpc>
              <a:buFont typeface="Arial" panose="020B0604020202020204" pitchFamily="34" charset="0"/>
              <a:buChar char="•"/>
            </a:pPr>
            <a:r>
              <a:rPr lang="en-US" sz="3200">
                <a:solidFill>
                  <a:schemeClr val="bg1"/>
                </a:solidFill>
                <a:ea typeface="+mn-lt"/>
                <a:cs typeface="+mn-lt"/>
              </a:rPr>
              <a:t>What are the problems that can happen when they get older?</a:t>
            </a:r>
          </a:p>
          <a:p>
            <a:pPr marL="914400" lvl="1" indent="-571500">
              <a:lnSpc>
                <a:spcPts val="4102"/>
              </a:lnSpc>
              <a:buFont typeface="Arial" panose="020B0604020202020204" pitchFamily="34" charset="0"/>
              <a:buChar char="•"/>
            </a:pPr>
            <a:endParaRPr lang="en-US" sz="3200">
              <a:solidFill>
                <a:schemeClr val="bg1"/>
              </a:solidFill>
              <a:ea typeface="+mn-lt"/>
              <a:cs typeface="+mn-lt"/>
            </a:endParaRPr>
          </a:p>
          <a:p>
            <a:pPr marL="914400" lvl="1" indent="-571500">
              <a:lnSpc>
                <a:spcPts val="4102"/>
              </a:lnSpc>
              <a:buFont typeface="Arial" panose="020B0604020202020204" pitchFamily="34" charset="0"/>
              <a:buChar char="•"/>
            </a:pPr>
            <a:r>
              <a:rPr lang="en-US" sz="3200">
                <a:solidFill>
                  <a:schemeClr val="bg1"/>
                </a:solidFill>
                <a:ea typeface="+mn-lt"/>
                <a:cs typeface="+mn-lt"/>
              </a:rPr>
              <a:t>How can we help these students in serious situation. </a:t>
            </a:r>
          </a:p>
          <a:p>
            <a:pPr marL="914400" lvl="1" indent="-571500">
              <a:lnSpc>
                <a:spcPts val="4102"/>
              </a:lnSpc>
              <a:buFont typeface="Arial" panose="020B0604020202020204" pitchFamily="34" charset="0"/>
              <a:buChar char="•"/>
            </a:pPr>
            <a:endParaRPr lang="en-US" sz="3200">
              <a:solidFill>
                <a:schemeClr val="bg1"/>
              </a:solidFill>
              <a:ea typeface="+mn-lt"/>
              <a:cs typeface="+mn-lt"/>
            </a:endParaRPr>
          </a:p>
          <a:p>
            <a:pPr marL="914400" lvl="1" indent="-571500">
              <a:lnSpc>
                <a:spcPts val="4102"/>
              </a:lnSpc>
              <a:buFont typeface="Arial" panose="020B0604020202020204" pitchFamily="34" charset="0"/>
              <a:buChar char="•"/>
            </a:pPr>
            <a:r>
              <a:rPr lang="en-US" sz="3200">
                <a:solidFill>
                  <a:schemeClr val="bg1"/>
                </a:solidFill>
                <a:ea typeface="+mn-lt"/>
                <a:cs typeface="+mn-lt"/>
              </a:rPr>
              <a:t>What role do technology-based interventions play in supporting dyslexic students' number learning, and how effective are these interventions compared to traditional teaching methods?</a:t>
            </a:r>
            <a:endParaRPr lang="en-US" sz="3200">
              <a:solidFill>
                <a:schemeClr val="bg1"/>
              </a:solidFill>
              <a:ea typeface="Cambria"/>
            </a:endParaRPr>
          </a:p>
          <a:p>
            <a:pPr marL="914400" lvl="1" indent="-571500">
              <a:lnSpc>
                <a:spcPts val="4102"/>
              </a:lnSpc>
              <a:buFont typeface="Arial" panose="020B0604020202020204" pitchFamily="34" charset="0"/>
              <a:buChar char="•"/>
            </a:pPr>
            <a:endParaRPr lang="en-US" sz="3200">
              <a:solidFill>
                <a:schemeClr val="bg1"/>
              </a:solidFill>
              <a:ea typeface="Cambria"/>
            </a:endParaRPr>
          </a:p>
          <a:p>
            <a:pPr marL="914400" lvl="1" indent="-571500">
              <a:lnSpc>
                <a:spcPts val="4102"/>
              </a:lnSpc>
              <a:buFont typeface="Arial" panose="020B0604020202020204" pitchFamily="34" charset="0"/>
              <a:buChar char="•"/>
            </a:pPr>
            <a:r>
              <a:rPr lang="en-US" sz="3200">
                <a:solidFill>
                  <a:schemeClr val="bg1"/>
                </a:solidFill>
                <a:ea typeface="Cambria"/>
              </a:rPr>
              <a:t>Can a mobile application help them to overcome this problem?</a:t>
            </a:r>
          </a:p>
          <a:p>
            <a:pPr marL="914400" lvl="1" indent="-571500">
              <a:lnSpc>
                <a:spcPts val="4102"/>
              </a:lnSpc>
              <a:buFont typeface="Arial" panose="020B0604020202020204" pitchFamily="34" charset="0"/>
              <a:buChar char="•"/>
            </a:pPr>
            <a:endParaRPr lang="en-US" sz="3200">
              <a:solidFill>
                <a:schemeClr val="bg1"/>
              </a:solidFill>
              <a:ea typeface="Cambria"/>
            </a:endParaRPr>
          </a:p>
          <a:p>
            <a:pPr marL="342900" lvl="1">
              <a:lnSpc>
                <a:spcPts val="4102"/>
              </a:lnSpc>
            </a:pPr>
            <a:endParaRPr lang="en-US" sz="3200" b="0" i="0">
              <a:solidFill>
                <a:schemeClr val="bg1"/>
              </a:solidFill>
              <a:effectLst/>
              <a:ea typeface="Cambria"/>
            </a:endParaRPr>
          </a:p>
          <a:p>
            <a:pPr marL="342900" lvl="1">
              <a:lnSpc>
                <a:spcPts val="4102"/>
              </a:lnSpc>
            </a:pPr>
            <a:endParaRPr lang="en-US" sz="3200" b="0" i="0">
              <a:solidFill>
                <a:schemeClr val="bg1"/>
              </a:solidFill>
              <a:effectLst/>
              <a:ea typeface="Cambria"/>
            </a:endParaRPr>
          </a:p>
          <a:p>
            <a:pPr marL="686435" lvl="1" indent="-342900">
              <a:lnSpc>
                <a:spcPts val="4102"/>
              </a:lnSpc>
              <a:buFont typeface="Arial"/>
              <a:buChar char="•"/>
            </a:pPr>
            <a:endParaRPr lang="en-US" sz="3200">
              <a:solidFill>
                <a:schemeClr val="bg1"/>
              </a:solidFill>
              <a:ea typeface="Cambria"/>
            </a:endParaRPr>
          </a:p>
          <a:p>
            <a:pPr marL="686435" lvl="1" indent="-342900">
              <a:lnSpc>
                <a:spcPts val="4102"/>
              </a:lnSpc>
              <a:buFont typeface="Arial"/>
              <a:buChar char="•"/>
            </a:pPr>
            <a:endParaRPr lang="en-US" sz="3200">
              <a:solidFill>
                <a:srgbClr val="FFFFFF"/>
              </a:solidFill>
              <a:ea typeface="Cambria"/>
            </a:endParaRPr>
          </a:p>
        </p:txBody>
      </p:sp>
    </p:spTree>
    <p:extLst>
      <p:ext uri="{BB962C8B-B14F-4D97-AF65-F5344CB8AC3E}">
        <p14:creationId xmlns:p14="http://schemas.microsoft.com/office/powerpoint/2010/main" val="37300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2FCE31-5DAA-0E43-A693-B968648EB4DB}"/>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4" name="TextBox 3">
            <a:extLst>
              <a:ext uri="{FF2B5EF4-FFF2-40B4-BE49-F238E27FC236}">
                <a16:creationId xmlns:a16="http://schemas.microsoft.com/office/drawing/2014/main" id="{8148C5D7-96DE-B55C-B4EE-C8AF2B7D7FE9}"/>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 </a:t>
            </a:r>
          </a:p>
        </p:txBody>
      </p:sp>
      <p:pic>
        <p:nvPicPr>
          <p:cNvPr id="6" name="Picture 13">
            <a:extLst>
              <a:ext uri="{FF2B5EF4-FFF2-40B4-BE49-F238E27FC236}">
                <a16:creationId xmlns:a16="http://schemas.microsoft.com/office/drawing/2014/main" id="{6A4B9583-E967-FFD4-A419-EDB5FCD886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0947" y="2287987"/>
            <a:ext cx="3253743" cy="6089773"/>
          </a:xfrm>
          <a:prstGeom prst="rect">
            <a:avLst/>
          </a:prstGeom>
        </p:spPr>
      </p:pic>
      <p:sp>
        <p:nvSpPr>
          <p:cNvPr id="10" name="TextBox 5">
            <a:extLst>
              <a:ext uri="{FF2B5EF4-FFF2-40B4-BE49-F238E27FC236}">
                <a16:creationId xmlns:a16="http://schemas.microsoft.com/office/drawing/2014/main" id="{2B665B34-87E3-7013-8349-580BAC70C29F}"/>
              </a:ext>
            </a:extLst>
          </p:cNvPr>
          <p:cNvSpPr txBox="1"/>
          <p:nvPr/>
        </p:nvSpPr>
        <p:spPr>
          <a:xfrm>
            <a:off x="5180055" y="1064276"/>
            <a:ext cx="12225769" cy="9450023"/>
          </a:xfrm>
          <a:prstGeom prst="rect">
            <a:avLst/>
          </a:prstGeom>
        </p:spPr>
        <p:txBody>
          <a:bodyPr wrap="square" lIns="0" tIns="0" rIns="0" bIns="0" rtlCol="0" anchor="t">
            <a:spAutoFit/>
          </a:bodyPr>
          <a:lstStyle/>
          <a:p>
            <a:pPr marL="342900" lvl="1">
              <a:lnSpc>
                <a:spcPts val="4102"/>
              </a:lnSpc>
            </a:pPr>
            <a:endParaRPr lang="en-US" sz="3200">
              <a:solidFill>
                <a:schemeClr val="bg1"/>
              </a:solidFill>
              <a:ea typeface="Cambria"/>
            </a:endParaRPr>
          </a:p>
          <a:p>
            <a:pPr marL="914400" lvl="1" indent="-571500" algn="just">
              <a:lnSpc>
                <a:spcPts val="4102"/>
              </a:lnSpc>
              <a:buFont typeface="Arial" panose="020B0604020202020204" pitchFamily="34" charset="0"/>
              <a:buChar char="•"/>
            </a:pPr>
            <a:endParaRPr lang="en-US" sz="4000" b="0" i="0">
              <a:solidFill>
                <a:schemeClr val="bg1"/>
              </a:solidFill>
              <a:effectLst/>
              <a:ea typeface="Cambria"/>
            </a:endParaRPr>
          </a:p>
          <a:p>
            <a:pPr marL="285750" indent="-285750" algn="just">
              <a:buFont typeface="Arial"/>
              <a:buChar char="•"/>
            </a:pPr>
            <a:r>
              <a:rPr lang="en-US" sz="2800">
                <a:solidFill>
                  <a:schemeClr val="bg1"/>
                </a:solidFill>
                <a:ea typeface="+mn-lt"/>
                <a:cs typeface="+mn-lt"/>
              </a:rPr>
              <a:t>Identify and describe specific difficulties related to dyscalculia.</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Evaluate the success of different intervention and instructional strategies.</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Develop and implement comprehensive assessment and screening protocols.</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Investigate new technological tools to support number learning.</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Examine the social and emotional impact of dyscalculia.</a:t>
            </a: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Address the learning challenges faced by students with dyscalculia.</a:t>
            </a: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Assist educators and researchers in better understanding dyscalculia.</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Create effective interventions to support the learning and achievement of dyscalculic children.</a:t>
            </a:r>
          </a:p>
          <a:p>
            <a:pPr marL="342900" lvl="1" algn="just">
              <a:lnSpc>
                <a:spcPts val="4102"/>
              </a:lnSpc>
            </a:pPr>
            <a:endParaRPr lang="en-US" sz="2000">
              <a:solidFill>
                <a:schemeClr val="bg1"/>
              </a:solidFill>
              <a:ea typeface="+mn-lt"/>
              <a:cs typeface="+mn-lt"/>
            </a:endParaRPr>
          </a:p>
          <a:p>
            <a:pPr marL="686435" lvl="1" indent="-342900">
              <a:lnSpc>
                <a:spcPts val="4102"/>
              </a:lnSpc>
              <a:buFont typeface="Arial"/>
              <a:buChar char="•"/>
            </a:pPr>
            <a:endParaRPr lang="en-US" sz="2000">
              <a:solidFill>
                <a:schemeClr val="bg1"/>
              </a:solidFill>
              <a:ea typeface="Cambria"/>
            </a:endParaRPr>
          </a:p>
          <a:p>
            <a:pPr marL="686435" lvl="1" indent="-342900">
              <a:lnSpc>
                <a:spcPts val="4102"/>
              </a:lnSpc>
              <a:buFont typeface="Arial"/>
              <a:buChar char="•"/>
            </a:pPr>
            <a:endParaRPr lang="en-US" sz="2000">
              <a:solidFill>
                <a:srgbClr val="FFFFFF"/>
              </a:solidFill>
              <a:ea typeface="Cambria"/>
            </a:endParaRPr>
          </a:p>
        </p:txBody>
      </p:sp>
    </p:spTree>
    <p:extLst>
      <p:ext uri="{BB962C8B-B14F-4D97-AF65-F5344CB8AC3E}">
        <p14:creationId xmlns:p14="http://schemas.microsoft.com/office/powerpoint/2010/main" val="4114770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2F0C9F-4E74-D33A-9CE8-EBF948BF251C}"/>
              </a:ext>
            </a:extLst>
          </p:cNvPr>
          <p:cNvSpPr txBox="1">
            <a:spLocks/>
          </p:cNvSpPr>
          <p:nvPr/>
        </p:nvSpPr>
        <p:spPr>
          <a:xfrm>
            <a:off x="457200" y="457200"/>
            <a:ext cx="17526000" cy="1188243"/>
          </a:xfrm>
          <a:prstGeom prst="rect">
            <a:avLst/>
          </a:prstGeom>
        </p:spPr>
        <p:txBody>
          <a:bodyPr>
            <a:normAutofit fontScale="97500"/>
          </a:bodyPr>
          <a:lstStyle>
            <a:lvl1pPr algn="ctr" defTabSz="1371600" rtl="0" eaLnBrk="1" latinLnBrk="0" hangingPunct="1">
              <a:spcBef>
                <a:spcPct val="0"/>
              </a:spcBef>
              <a:buNone/>
              <a:defRPr sz="6600" kern="1200">
                <a:solidFill>
                  <a:schemeClr val="tx1"/>
                </a:solidFill>
                <a:latin typeface="Adobe Devanagari" pitchFamily="18" charset="0"/>
                <a:ea typeface="+mj-ea"/>
                <a:cs typeface="Adobe Devanagari" pitchFamily="18" charset="0"/>
              </a:defRPr>
            </a:lvl1pPr>
          </a:lstStyle>
          <a:p>
            <a:r>
              <a:rPr lang="en-US" sz="7200">
                <a:solidFill>
                  <a:schemeClr val="bg1"/>
                </a:solidFill>
                <a:latin typeface="Bebas Neue Bold"/>
              </a:rPr>
              <a:t>sub </a:t>
            </a:r>
            <a:r>
              <a:rPr lang="en-US" sz="7200">
                <a:solidFill>
                  <a:srgbClr val="FFC000"/>
                </a:solidFill>
                <a:latin typeface="Bebas Neue Bold"/>
              </a:rPr>
              <a:t>objectives</a:t>
            </a:r>
            <a:r>
              <a:rPr lang="en-US" sz="6000">
                <a:solidFill>
                  <a:srgbClr val="FFC000"/>
                </a:solidFill>
                <a:latin typeface="Adobe Devanagari"/>
              </a:rPr>
              <a:t> </a:t>
            </a:r>
            <a:endParaRPr lang="en-US" sz="6000">
              <a:latin typeface="Adobe Devanagari"/>
            </a:endParaRPr>
          </a:p>
        </p:txBody>
      </p:sp>
      <p:sp>
        <p:nvSpPr>
          <p:cNvPr id="7" name="Content Placeholder 2">
            <a:extLst>
              <a:ext uri="{FF2B5EF4-FFF2-40B4-BE49-F238E27FC236}">
                <a16:creationId xmlns:a16="http://schemas.microsoft.com/office/drawing/2014/main" id="{CFD853CB-E13B-A7A4-23F7-F953E5FA10E7}"/>
              </a:ext>
            </a:extLst>
          </p:cNvPr>
          <p:cNvSpPr txBox="1">
            <a:spLocks/>
          </p:cNvSpPr>
          <p:nvPr/>
        </p:nvSpPr>
        <p:spPr>
          <a:xfrm>
            <a:off x="1315666" y="2388142"/>
            <a:ext cx="16656490"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Automatic Speech Recognition to create a speech-to-text calculator by which a child can easily mathematical operations.</a:t>
            </a:r>
          </a:p>
          <a:p>
            <a:endParaRPr lang="en-US" sz="3200">
              <a:solidFill>
                <a:schemeClr val="bg1"/>
              </a:solidFill>
              <a:ea typeface="+mn-lt"/>
              <a:cs typeface="+mn-lt"/>
            </a:endParaRPr>
          </a:p>
          <a:p>
            <a:r>
              <a:rPr lang="en-US" sz="3200">
                <a:solidFill>
                  <a:schemeClr val="bg1"/>
                </a:solidFill>
                <a:ea typeface="+mn-lt"/>
                <a:cs typeface="+mn-lt"/>
              </a:rPr>
              <a:t>Design of Student Assessment Model Based on Intelligence Quotient Using Machine Learning.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Creating fun activities and games to improve the logical thinking of the children.</a:t>
            </a:r>
            <a:endParaRPr lang="en-US">
              <a:solidFill>
                <a:schemeClr val="bg1"/>
              </a:solidFill>
              <a:ea typeface="+mn-lt"/>
              <a:cs typeface="+mn-lt"/>
            </a:endParaRPr>
          </a:p>
          <a:p>
            <a:endParaRPr lang="en-US" sz="3200">
              <a:solidFill>
                <a:schemeClr val="bg1"/>
              </a:solidFill>
              <a:ea typeface="+mn-lt"/>
              <a:cs typeface="+mn-lt"/>
            </a:endParaRPr>
          </a:p>
          <a:p>
            <a:r>
              <a:rPr lang="en-US" sz="3200">
                <a:solidFill>
                  <a:schemeClr val="bg1"/>
                </a:solidFill>
                <a:ea typeface="+mn-lt"/>
                <a:cs typeface="+mn-lt"/>
              </a:rPr>
              <a:t> provide a personalized dashboard to track their progress over time. </a:t>
            </a:r>
            <a:endParaRPr lang="en-US" sz="3200">
              <a:solidFill>
                <a:schemeClr val="bg1"/>
              </a:solidFill>
              <a:ea typeface="Cambria"/>
            </a:endParaRPr>
          </a:p>
        </p:txBody>
      </p:sp>
    </p:spTree>
    <p:extLst>
      <p:ext uri="{BB962C8B-B14F-4D97-AF65-F5344CB8AC3E}">
        <p14:creationId xmlns:p14="http://schemas.microsoft.com/office/powerpoint/2010/main" val="3614695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B06D41-5600-83EC-72DD-DB0EFE3C5A00}"/>
              </a:ext>
            </a:extLst>
          </p:cNvPr>
          <p:cNvSpPr txBox="1"/>
          <p:nvPr/>
        </p:nvSpPr>
        <p:spPr>
          <a:xfrm>
            <a:off x="2952750" y="28946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sp>
        <p:nvSpPr>
          <p:cNvPr id="5" name="Rectangle 4">
            <a:extLst>
              <a:ext uri="{FF2B5EF4-FFF2-40B4-BE49-F238E27FC236}">
                <a16:creationId xmlns:a16="http://schemas.microsoft.com/office/drawing/2014/main" id="{7298148B-8476-CA00-EE6F-FBBDC890A19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graphicFrame>
        <p:nvGraphicFramePr>
          <p:cNvPr id="4" name="Table 3">
            <a:extLst>
              <a:ext uri="{FF2B5EF4-FFF2-40B4-BE49-F238E27FC236}">
                <a16:creationId xmlns:a16="http://schemas.microsoft.com/office/drawing/2014/main" id="{3B9D6938-259C-E8F5-BCDB-6FABE0AFAE6C}"/>
              </a:ext>
            </a:extLst>
          </p:cNvPr>
          <p:cNvGraphicFramePr>
            <a:graphicFrameLocks noGrp="1"/>
          </p:cNvGraphicFramePr>
          <p:nvPr>
            <p:extLst>
              <p:ext uri="{D42A27DB-BD31-4B8C-83A1-F6EECF244321}">
                <p14:modId xmlns:p14="http://schemas.microsoft.com/office/powerpoint/2010/main" val="823377324"/>
              </p:ext>
            </p:extLst>
          </p:nvPr>
        </p:nvGraphicFramePr>
        <p:xfrm>
          <a:off x="3182055" y="2020696"/>
          <a:ext cx="12100558" cy="7095848"/>
        </p:xfrm>
        <a:graphic>
          <a:graphicData uri="http://schemas.openxmlformats.org/drawingml/2006/table">
            <a:tbl>
              <a:tblPr firstRow="1" firstCol="1" bandRow="1">
                <a:tableStyleId>{5C22544A-7EE6-4342-B048-85BDC9FD1C3A}</a:tableStyleId>
              </a:tblPr>
              <a:tblGrid>
                <a:gridCol w="2937076">
                  <a:extLst>
                    <a:ext uri="{9D8B030D-6E8A-4147-A177-3AD203B41FA5}">
                      <a16:colId xmlns:a16="http://schemas.microsoft.com/office/drawing/2014/main" val="1976888426"/>
                    </a:ext>
                  </a:extLst>
                </a:gridCol>
                <a:gridCol w="1128713">
                  <a:extLst>
                    <a:ext uri="{9D8B030D-6E8A-4147-A177-3AD203B41FA5}">
                      <a16:colId xmlns:a16="http://schemas.microsoft.com/office/drawing/2014/main" val="3395908109"/>
                    </a:ext>
                  </a:extLst>
                </a:gridCol>
                <a:gridCol w="1258457">
                  <a:extLst>
                    <a:ext uri="{9D8B030D-6E8A-4147-A177-3AD203B41FA5}">
                      <a16:colId xmlns:a16="http://schemas.microsoft.com/office/drawing/2014/main" val="198001650"/>
                    </a:ext>
                  </a:extLst>
                </a:gridCol>
                <a:gridCol w="1258457">
                  <a:extLst>
                    <a:ext uri="{9D8B030D-6E8A-4147-A177-3AD203B41FA5}">
                      <a16:colId xmlns:a16="http://schemas.microsoft.com/office/drawing/2014/main" val="326179525"/>
                    </a:ext>
                  </a:extLst>
                </a:gridCol>
                <a:gridCol w="1258457">
                  <a:extLst>
                    <a:ext uri="{9D8B030D-6E8A-4147-A177-3AD203B41FA5}">
                      <a16:colId xmlns:a16="http://schemas.microsoft.com/office/drawing/2014/main" val="304317014"/>
                    </a:ext>
                  </a:extLst>
                </a:gridCol>
                <a:gridCol w="1355262">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err="1">
                          <a:effectLst/>
                        </a:rPr>
                        <a:t>Growin’Up</a:t>
                      </a:r>
                      <a:endParaRPr lang="en-US" sz="1800" err="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2832162282"/>
                  </a:ext>
                </a:extLst>
              </a:tr>
              <a:tr h="1624173">
                <a:tc>
                  <a:txBody>
                    <a:bodyPr/>
                    <a:lstStyle/>
                    <a:p>
                      <a:pPr marL="0" marR="0" lvl="0">
                        <a:lnSpc>
                          <a:spcPct val="107000"/>
                        </a:lnSpc>
                        <a:spcBef>
                          <a:spcPts val="0"/>
                        </a:spcBef>
                        <a:spcAft>
                          <a:spcPts val="0"/>
                        </a:spcAft>
                        <a:buNone/>
                      </a:pPr>
                      <a:r>
                        <a:rPr lang="en-US" sz="1800" b="0" i="0" u="none" strike="noStrike" noProof="0">
                          <a:effectLst/>
                        </a:rPr>
                        <a:t>Automatic Speech Recognition to create a speech to text calculator by which a child can easily mathematical operations.</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105346418"/>
                  </a:ext>
                </a:extLst>
              </a:tr>
              <a:tr h="1410111">
                <a:tc>
                  <a:txBody>
                    <a:bodyPr/>
                    <a:lstStyle/>
                    <a:p>
                      <a:pPr marL="0" marR="0" lvl="0">
                        <a:lnSpc>
                          <a:spcPct val="107000"/>
                        </a:lnSpc>
                        <a:spcBef>
                          <a:spcPts val="0"/>
                        </a:spcBef>
                        <a:spcAft>
                          <a:spcPts val="0"/>
                        </a:spcAft>
                        <a:buNone/>
                      </a:pPr>
                      <a:r>
                        <a:rPr lang="en-US" sz="1800" b="0" i="0" u="none" strike="noStrike" noProof="0">
                          <a:effectLst/>
                        </a:rPr>
                        <a:t>Design of Student Assessment Model Based on Intelligence Quotient Using Machine Learning.</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941667357"/>
                  </a:ext>
                </a:extLst>
              </a:tr>
              <a:tr h="1377012">
                <a:tc>
                  <a:txBody>
                    <a:bodyPr/>
                    <a:lstStyle/>
                    <a:p>
                      <a:pPr marL="0" marR="0" lvl="0">
                        <a:lnSpc>
                          <a:spcPct val="107000"/>
                        </a:lnSpc>
                        <a:spcBef>
                          <a:spcPts val="0"/>
                        </a:spcBef>
                        <a:spcAft>
                          <a:spcPts val="0"/>
                        </a:spcAft>
                        <a:buNone/>
                      </a:pPr>
                      <a:r>
                        <a:rPr lang="en-US" sz="1800" b="0" i="0" u="none" strike="noStrike" noProof="0">
                          <a:effectLst/>
                        </a:rPr>
                        <a:t>Design of Student Assessment Model Based on Intelligence Quotient Using Machine Learning. </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439122278"/>
                  </a:ext>
                </a:extLst>
              </a:tr>
            </a:tbl>
          </a:graphicData>
        </a:graphic>
      </p:graphicFrame>
      <p:pic>
        <p:nvPicPr>
          <p:cNvPr id="7" name="Graphic 2" descr="Checkmark with solid fill">
            <a:extLst>
              <a:ext uri="{FF2B5EF4-FFF2-40B4-BE49-F238E27FC236}">
                <a16:creationId xmlns:a16="http://schemas.microsoft.com/office/drawing/2014/main" id="{34C2A70E-DC0F-79B6-7F29-4E6EBA8A35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52816" y="3951540"/>
            <a:ext cx="385906" cy="385906"/>
          </a:xfrm>
          <a:prstGeom prst="rect">
            <a:avLst/>
          </a:prstGeom>
        </p:spPr>
      </p:pic>
      <p:pic>
        <p:nvPicPr>
          <p:cNvPr id="9" name="Graphic 3" descr="Checkmark with solid fill">
            <a:extLst>
              <a:ext uri="{FF2B5EF4-FFF2-40B4-BE49-F238E27FC236}">
                <a16:creationId xmlns:a16="http://schemas.microsoft.com/office/drawing/2014/main" id="{F1D10285-1854-8B66-EF91-E77CC5D774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52816" y="5377263"/>
            <a:ext cx="385902" cy="382714"/>
          </a:xfrm>
          <a:prstGeom prst="rect">
            <a:avLst/>
          </a:prstGeom>
        </p:spPr>
      </p:pic>
      <p:pic>
        <p:nvPicPr>
          <p:cNvPr id="11" name="Graphic 4" descr="Checkmark with solid fill">
            <a:extLst>
              <a:ext uri="{FF2B5EF4-FFF2-40B4-BE49-F238E27FC236}">
                <a16:creationId xmlns:a16="http://schemas.microsoft.com/office/drawing/2014/main" id="{4C88465A-4271-66A4-1B6A-9088BBF837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7803" y="6706393"/>
            <a:ext cx="385906" cy="385906"/>
          </a:xfrm>
          <a:prstGeom prst="rect">
            <a:avLst/>
          </a:prstGeom>
        </p:spPr>
      </p:pic>
      <p:pic>
        <p:nvPicPr>
          <p:cNvPr id="13" name="Graphic 9" descr="Checkmark with solid fill">
            <a:extLst>
              <a:ext uri="{FF2B5EF4-FFF2-40B4-BE49-F238E27FC236}">
                <a16:creationId xmlns:a16="http://schemas.microsoft.com/office/drawing/2014/main" id="{EFDFBBA0-AEC0-028A-8B28-983B00E811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7803" y="7841374"/>
            <a:ext cx="385902" cy="382714"/>
          </a:xfrm>
          <a:prstGeom prst="rect">
            <a:avLst/>
          </a:prstGeom>
        </p:spPr>
      </p:pic>
      <p:pic>
        <p:nvPicPr>
          <p:cNvPr id="15" name="Graphic 10" descr="Checkmark with solid fill">
            <a:extLst>
              <a:ext uri="{FF2B5EF4-FFF2-40B4-BE49-F238E27FC236}">
                <a16:creationId xmlns:a16="http://schemas.microsoft.com/office/drawing/2014/main" id="{5E10FE7F-0561-27E4-C183-3ADCF6EACF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9993" y="8638428"/>
            <a:ext cx="385906" cy="382714"/>
          </a:xfrm>
          <a:prstGeom prst="rect">
            <a:avLst/>
          </a:prstGeom>
        </p:spPr>
      </p:pic>
      <p:pic>
        <p:nvPicPr>
          <p:cNvPr id="17" name="Graphic 11" descr="Close with solid fill">
            <a:extLst>
              <a:ext uri="{FF2B5EF4-FFF2-40B4-BE49-F238E27FC236}">
                <a16:creationId xmlns:a16="http://schemas.microsoft.com/office/drawing/2014/main" id="{BC138A42-3A6A-5FC9-861E-FF6BFD99EE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840" y="3892982"/>
            <a:ext cx="462445" cy="462445"/>
          </a:xfrm>
          <a:prstGeom prst="rect">
            <a:avLst/>
          </a:prstGeom>
        </p:spPr>
      </p:pic>
      <p:pic>
        <p:nvPicPr>
          <p:cNvPr id="19" name="Graphic 12" descr="Close with solid fill">
            <a:extLst>
              <a:ext uri="{FF2B5EF4-FFF2-40B4-BE49-F238E27FC236}">
                <a16:creationId xmlns:a16="http://schemas.microsoft.com/office/drawing/2014/main" id="{75A19D4E-34C9-DCD8-67CE-09946D9532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620" y="3881425"/>
            <a:ext cx="462445" cy="465637"/>
          </a:xfrm>
          <a:prstGeom prst="rect">
            <a:avLst/>
          </a:prstGeom>
        </p:spPr>
      </p:pic>
      <p:pic>
        <p:nvPicPr>
          <p:cNvPr id="21" name="Graphic 18" descr="Close with solid fill">
            <a:extLst>
              <a:ext uri="{FF2B5EF4-FFF2-40B4-BE49-F238E27FC236}">
                <a16:creationId xmlns:a16="http://schemas.microsoft.com/office/drawing/2014/main" id="{159BEC9E-B3C6-70C6-34A9-1828DE3837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0952" y="3902391"/>
            <a:ext cx="465637" cy="462445"/>
          </a:xfrm>
          <a:prstGeom prst="rect">
            <a:avLst/>
          </a:prstGeom>
        </p:spPr>
      </p:pic>
      <p:pic>
        <p:nvPicPr>
          <p:cNvPr id="23" name="Graphic 19" descr="Close with solid fill">
            <a:extLst>
              <a:ext uri="{FF2B5EF4-FFF2-40B4-BE49-F238E27FC236}">
                <a16:creationId xmlns:a16="http://schemas.microsoft.com/office/drawing/2014/main" id="{30AC74C1-4F19-C3D2-CB03-BEE8294BEB4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575" y="3931399"/>
            <a:ext cx="462445" cy="462446"/>
          </a:xfrm>
          <a:prstGeom prst="rect">
            <a:avLst/>
          </a:prstGeom>
        </p:spPr>
      </p:pic>
      <p:pic>
        <p:nvPicPr>
          <p:cNvPr id="25" name="Graphic 20" descr="Close with solid fill">
            <a:extLst>
              <a:ext uri="{FF2B5EF4-FFF2-40B4-BE49-F238E27FC236}">
                <a16:creationId xmlns:a16="http://schemas.microsoft.com/office/drawing/2014/main" id="{5A6E6A09-5EC5-B250-FF50-92ABD50D73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960" y="3937749"/>
            <a:ext cx="462445" cy="462446"/>
          </a:xfrm>
          <a:prstGeom prst="rect">
            <a:avLst/>
          </a:prstGeom>
        </p:spPr>
      </p:pic>
      <p:pic>
        <p:nvPicPr>
          <p:cNvPr id="27" name="Graphic 21" descr="Close with solid fill">
            <a:extLst>
              <a:ext uri="{FF2B5EF4-FFF2-40B4-BE49-F238E27FC236}">
                <a16:creationId xmlns:a16="http://schemas.microsoft.com/office/drawing/2014/main" id="{93F50813-C2AA-5322-6065-E634C4EEC9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3870" y="3904285"/>
            <a:ext cx="462449" cy="465637"/>
          </a:xfrm>
          <a:prstGeom prst="rect">
            <a:avLst/>
          </a:prstGeom>
        </p:spPr>
      </p:pic>
      <p:pic>
        <p:nvPicPr>
          <p:cNvPr id="29" name="Graphic 22" descr="Close with solid fill">
            <a:extLst>
              <a:ext uri="{FF2B5EF4-FFF2-40B4-BE49-F238E27FC236}">
                <a16:creationId xmlns:a16="http://schemas.microsoft.com/office/drawing/2014/main" id="{4735FC0B-03AE-E2E0-B1D3-0AE9D6F045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684" y="5436138"/>
            <a:ext cx="462445" cy="462445"/>
          </a:xfrm>
          <a:prstGeom prst="rect">
            <a:avLst/>
          </a:prstGeom>
        </p:spPr>
      </p:pic>
      <p:pic>
        <p:nvPicPr>
          <p:cNvPr id="31" name="Graphic 23" descr="Close with solid fill">
            <a:extLst>
              <a:ext uri="{FF2B5EF4-FFF2-40B4-BE49-F238E27FC236}">
                <a16:creationId xmlns:a16="http://schemas.microsoft.com/office/drawing/2014/main" id="{E3FE4D51-C0FE-E739-E76B-D85C128BE8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5173" y="5447393"/>
            <a:ext cx="462445" cy="462445"/>
          </a:xfrm>
          <a:prstGeom prst="rect">
            <a:avLst/>
          </a:prstGeom>
        </p:spPr>
      </p:pic>
      <p:pic>
        <p:nvPicPr>
          <p:cNvPr id="33" name="Graphic 24" descr="Close with solid fill">
            <a:extLst>
              <a:ext uri="{FF2B5EF4-FFF2-40B4-BE49-F238E27FC236}">
                <a16:creationId xmlns:a16="http://schemas.microsoft.com/office/drawing/2014/main" id="{F46C011C-3DE9-A591-893E-C39BC497318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1114" y="5495903"/>
            <a:ext cx="462445" cy="462445"/>
          </a:xfrm>
          <a:prstGeom prst="rect">
            <a:avLst/>
          </a:prstGeom>
        </p:spPr>
      </p:pic>
      <p:pic>
        <p:nvPicPr>
          <p:cNvPr id="35" name="Graphic 25" descr="Close with solid fill">
            <a:extLst>
              <a:ext uri="{FF2B5EF4-FFF2-40B4-BE49-F238E27FC236}">
                <a16:creationId xmlns:a16="http://schemas.microsoft.com/office/drawing/2014/main" id="{D1DBC946-61CD-9499-D6E1-9326991ED2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458" y="5495904"/>
            <a:ext cx="462445" cy="462445"/>
          </a:xfrm>
          <a:prstGeom prst="rect">
            <a:avLst/>
          </a:prstGeom>
        </p:spPr>
      </p:pic>
      <p:pic>
        <p:nvPicPr>
          <p:cNvPr id="37" name="Graphic 26" descr="Close with solid fill">
            <a:extLst>
              <a:ext uri="{FF2B5EF4-FFF2-40B4-BE49-F238E27FC236}">
                <a16:creationId xmlns:a16="http://schemas.microsoft.com/office/drawing/2014/main" id="{A8946366-2110-C3DF-D200-DA58CB087A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0705" y="5499095"/>
            <a:ext cx="462445" cy="462446"/>
          </a:xfrm>
          <a:prstGeom prst="rect">
            <a:avLst/>
          </a:prstGeom>
        </p:spPr>
      </p:pic>
      <p:pic>
        <p:nvPicPr>
          <p:cNvPr id="39" name="Graphic 27" descr="Close with solid fill">
            <a:extLst>
              <a:ext uri="{FF2B5EF4-FFF2-40B4-BE49-F238E27FC236}">
                <a16:creationId xmlns:a16="http://schemas.microsoft.com/office/drawing/2014/main" id="{A330D1E2-CFA2-DD12-55AB-BF1AC07934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416" y="5495904"/>
            <a:ext cx="462449" cy="465637"/>
          </a:xfrm>
          <a:prstGeom prst="rect">
            <a:avLst/>
          </a:prstGeom>
        </p:spPr>
      </p:pic>
      <p:pic>
        <p:nvPicPr>
          <p:cNvPr id="41" name="Graphic 41" descr="Close with solid fill">
            <a:extLst>
              <a:ext uri="{FF2B5EF4-FFF2-40B4-BE49-F238E27FC236}">
                <a16:creationId xmlns:a16="http://schemas.microsoft.com/office/drawing/2014/main" id="{76986D8F-B822-A2A6-CDAA-C1210934D7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6350" y="6728572"/>
            <a:ext cx="465637" cy="462449"/>
          </a:xfrm>
          <a:prstGeom prst="rect">
            <a:avLst/>
          </a:prstGeom>
        </p:spPr>
      </p:pic>
      <p:pic>
        <p:nvPicPr>
          <p:cNvPr id="43" name="Graphic 42" descr="Close with solid fill">
            <a:extLst>
              <a:ext uri="{FF2B5EF4-FFF2-40B4-BE49-F238E27FC236}">
                <a16:creationId xmlns:a16="http://schemas.microsoft.com/office/drawing/2014/main" id="{8A4D02BA-FF9B-BC57-6876-12FA68366C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4316" y="6678416"/>
            <a:ext cx="462449" cy="462449"/>
          </a:xfrm>
          <a:prstGeom prst="rect">
            <a:avLst/>
          </a:prstGeom>
        </p:spPr>
      </p:pic>
      <p:pic>
        <p:nvPicPr>
          <p:cNvPr id="45" name="Graphic 43" descr="Close with solid fill">
            <a:extLst>
              <a:ext uri="{FF2B5EF4-FFF2-40B4-BE49-F238E27FC236}">
                <a16:creationId xmlns:a16="http://schemas.microsoft.com/office/drawing/2014/main" id="{5069A163-DB66-DE4D-10C3-5478613034A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5174" y="6732223"/>
            <a:ext cx="462445" cy="462446"/>
          </a:xfrm>
          <a:prstGeom prst="rect">
            <a:avLst/>
          </a:prstGeom>
        </p:spPr>
      </p:pic>
      <p:pic>
        <p:nvPicPr>
          <p:cNvPr id="47" name="Graphic 44" descr="Close with solid fill">
            <a:extLst>
              <a:ext uri="{FF2B5EF4-FFF2-40B4-BE49-F238E27FC236}">
                <a16:creationId xmlns:a16="http://schemas.microsoft.com/office/drawing/2014/main" id="{E3AF696E-8943-04B7-E965-FE4C56D390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458" y="6678416"/>
            <a:ext cx="462445" cy="462446"/>
          </a:xfrm>
          <a:prstGeom prst="rect">
            <a:avLst/>
          </a:prstGeom>
        </p:spPr>
      </p:pic>
      <p:pic>
        <p:nvPicPr>
          <p:cNvPr id="49" name="Graphic 45" descr="Close with solid fill">
            <a:extLst>
              <a:ext uri="{FF2B5EF4-FFF2-40B4-BE49-F238E27FC236}">
                <a16:creationId xmlns:a16="http://schemas.microsoft.com/office/drawing/2014/main" id="{F52671EB-3677-25A0-DE7E-31680B911C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0704" y="6656146"/>
            <a:ext cx="462445" cy="462446"/>
          </a:xfrm>
          <a:prstGeom prst="rect">
            <a:avLst/>
          </a:prstGeom>
        </p:spPr>
      </p:pic>
      <p:pic>
        <p:nvPicPr>
          <p:cNvPr id="51" name="Graphic 46" descr="Close with solid fill">
            <a:extLst>
              <a:ext uri="{FF2B5EF4-FFF2-40B4-BE49-F238E27FC236}">
                <a16:creationId xmlns:a16="http://schemas.microsoft.com/office/drawing/2014/main" id="{7E44FAF9-CF18-5376-A34F-1056D2AF63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3874" y="6670743"/>
            <a:ext cx="462445" cy="465637"/>
          </a:xfrm>
          <a:prstGeom prst="rect">
            <a:avLst/>
          </a:prstGeom>
        </p:spPr>
      </p:pic>
      <p:pic>
        <p:nvPicPr>
          <p:cNvPr id="53" name="Graphic 71" descr="Checkmark with solid fill">
            <a:extLst>
              <a:ext uri="{FF2B5EF4-FFF2-40B4-BE49-F238E27FC236}">
                <a16:creationId xmlns:a16="http://schemas.microsoft.com/office/drawing/2014/main" id="{1DA036A5-B733-D2B9-B2E7-C0948F47F4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9766" y="7896478"/>
            <a:ext cx="385906" cy="385905"/>
          </a:xfrm>
          <a:prstGeom prst="rect">
            <a:avLst/>
          </a:prstGeom>
        </p:spPr>
      </p:pic>
      <p:pic>
        <p:nvPicPr>
          <p:cNvPr id="55" name="Graphic 72" descr="Checkmark with solid fill">
            <a:extLst>
              <a:ext uri="{FF2B5EF4-FFF2-40B4-BE49-F238E27FC236}">
                <a16:creationId xmlns:a16="http://schemas.microsoft.com/office/drawing/2014/main" id="{A5DD5AA3-54A7-93AF-AA07-D0731D20C94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5738" y="7896480"/>
            <a:ext cx="385903" cy="385903"/>
          </a:xfrm>
          <a:prstGeom prst="rect">
            <a:avLst/>
          </a:prstGeom>
        </p:spPr>
      </p:pic>
      <p:pic>
        <p:nvPicPr>
          <p:cNvPr id="57" name="Graphic 73" descr="Close with solid fill">
            <a:extLst>
              <a:ext uri="{FF2B5EF4-FFF2-40B4-BE49-F238E27FC236}">
                <a16:creationId xmlns:a16="http://schemas.microsoft.com/office/drawing/2014/main" id="{D36CF563-4C32-6E94-2C21-150964B559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3046" y="7860933"/>
            <a:ext cx="462449" cy="465637"/>
          </a:xfrm>
          <a:prstGeom prst="rect">
            <a:avLst/>
          </a:prstGeom>
        </p:spPr>
      </p:pic>
      <p:pic>
        <p:nvPicPr>
          <p:cNvPr id="59" name="Graphic 74" descr="Checkmark with solid fill">
            <a:extLst>
              <a:ext uri="{FF2B5EF4-FFF2-40B4-BE49-F238E27FC236}">
                <a16:creationId xmlns:a16="http://schemas.microsoft.com/office/drawing/2014/main" id="{D96C2851-5DAD-9890-EBA7-7FBC7D5321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7845" y="7889645"/>
            <a:ext cx="385903" cy="385903"/>
          </a:xfrm>
          <a:prstGeom prst="rect">
            <a:avLst/>
          </a:prstGeom>
        </p:spPr>
      </p:pic>
      <p:pic>
        <p:nvPicPr>
          <p:cNvPr id="61" name="Graphic 75" descr="Checkmark with solid fill">
            <a:extLst>
              <a:ext uri="{FF2B5EF4-FFF2-40B4-BE49-F238E27FC236}">
                <a16:creationId xmlns:a16="http://schemas.microsoft.com/office/drawing/2014/main" id="{33320EB2-8B09-8A86-B6BB-FD17FB3EC5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0704" y="7872056"/>
            <a:ext cx="385906" cy="385905"/>
          </a:xfrm>
          <a:prstGeom prst="rect">
            <a:avLst/>
          </a:prstGeom>
        </p:spPr>
      </p:pic>
      <p:pic>
        <p:nvPicPr>
          <p:cNvPr id="63" name="Graphic 76" descr="Checkmark with solid fill">
            <a:extLst>
              <a:ext uri="{FF2B5EF4-FFF2-40B4-BE49-F238E27FC236}">
                <a16:creationId xmlns:a16="http://schemas.microsoft.com/office/drawing/2014/main" id="{A0F1142E-326C-36D2-60BD-3DC701E896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3105" y="7838185"/>
            <a:ext cx="385903" cy="385903"/>
          </a:xfrm>
          <a:prstGeom prst="rect">
            <a:avLst/>
          </a:prstGeom>
        </p:spPr>
      </p:pic>
      <p:pic>
        <p:nvPicPr>
          <p:cNvPr id="65" name="Graphic 77" descr="Checkmark with solid fill">
            <a:extLst>
              <a:ext uri="{FF2B5EF4-FFF2-40B4-BE49-F238E27FC236}">
                <a16:creationId xmlns:a16="http://schemas.microsoft.com/office/drawing/2014/main" id="{39A907BC-A997-B383-EF8D-384137655B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9798" y="8638428"/>
            <a:ext cx="382715" cy="385903"/>
          </a:xfrm>
          <a:prstGeom prst="rect">
            <a:avLst/>
          </a:prstGeom>
        </p:spPr>
      </p:pic>
      <p:pic>
        <p:nvPicPr>
          <p:cNvPr id="67" name="Graphic 78" descr="Checkmark with solid fill">
            <a:extLst>
              <a:ext uri="{FF2B5EF4-FFF2-40B4-BE49-F238E27FC236}">
                <a16:creationId xmlns:a16="http://schemas.microsoft.com/office/drawing/2014/main" id="{B2DEB614-97D9-32E7-D758-3A8931B3F97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0415" y="8611781"/>
            <a:ext cx="385904" cy="385905"/>
          </a:xfrm>
          <a:prstGeom prst="rect">
            <a:avLst/>
          </a:prstGeom>
        </p:spPr>
      </p:pic>
      <p:pic>
        <p:nvPicPr>
          <p:cNvPr id="69" name="Graphic 79" descr="Close with solid fill">
            <a:extLst>
              <a:ext uri="{FF2B5EF4-FFF2-40B4-BE49-F238E27FC236}">
                <a16:creationId xmlns:a16="http://schemas.microsoft.com/office/drawing/2014/main" id="{7777AEE8-88F3-78A6-891D-08F08738CA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9655" y="8600156"/>
            <a:ext cx="462447" cy="462446"/>
          </a:xfrm>
          <a:prstGeom prst="rect">
            <a:avLst/>
          </a:prstGeom>
        </p:spPr>
      </p:pic>
      <p:pic>
        <p:nvPicPr>
          <p:cNvPr id="71" name="Graphic 80" descr="Close with solid fill">
            <a:extLst>
              <a:ext uri="{FF2B5EF4-FFF2-40B4-BE49-F238E27FC236}">
                <a16:creationId xmlns:a16="http://schemas.microsoft.com/office/drawing/2014/main" id="{A6E02392-204A-1A9A-191D-6799112093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7344" y="8596919"/>
            <a:ext cx="462447" cy="462446"/>
          </a:xfrm>
          <a:prstGeom prst="rect">
            <a:avLst/>
          </a:prstGeom>
        </p:spPr>
      </p:pic>
      <p:pic>
        <p:nvPicPr>
          <p:cNvPr id="73" name="Graphic 81" descr="Close with solid fill">
            <a:extLst>
              <a:ext uri="{FF2B5EF4-FFF2-40B4-BE49-F238E27FC236}">
                <a16:creationId xmlns:a16="http://schemas.microsoft.com/office/drawing/2014/main" id="{50408E97-301E-4FBC-7077-1405FB891F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2311" y="8591630"/>
            <a:ext cx="465637" cy="462449"/>
          </a:xfrm>
          <a:prstGeom prst="rect">
            <a:avLst/>
          </a:prstGeom>
        </p:spPr>
      </p:pic>
      <p:pic>
        <p:nvPicPr>
          <p:cNvPr id="75" name="Graphic 82" descr="Close with solid fill">
            <a:extLst>
              <a:ext uri="{FF2B5EF4-FFF2-40B4-BE49-F238E27FC236}">
                <a16:creationId xmlns:a16="http://schemas.microsoft.com/office/drawing/2014/main" id="{97E4850B-541A-E3FF-C26C-A0ED3820DD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9882" y="8591630"/>
            <a:ext cx="462445" cy="465637"/>
          </a:xfrm>
          <a:prstGeom prst="rect">
            <a:avLst/>
          </a:prstGeom>
        </p:spPr>
      </p:pic>
    </p:spTree>
    <p:extLst>
      <p:ext uri="{BB962C8B-B14F-4D97-AF65-F5344CB8AC3E}">
        <p14:creationId xmlns:p14="http://schemas.microsoft.com/office/powerpoint/2010/main" val="358968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C696FB-50D6-81DF-2DB0-20F9F9E6A32A}"/>
              </a:ext>
            </a:extLst>
          </p:cNvPr>
          <p:cNvSpPr txBox="1"/>
          <p:nvPr/>
        </p:nvSpPr>
        <p:spPr>
          <a:xfrm>
            <a:off x="-439929" y="4276924"/>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5" name="Picture 6">
            <a:extLst>
              <a:ext uri="{FF2B5EF4-FFF2-40B4-BE49-F238E27FC236}">
                <a16:creationId xmlns:a16="http://schemas.microsoft.com/office/drawing/2014/main" id="{E4D53C5A-0E18-9909-D1F6-62C191BC646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40000">
            <a:off x="9807781" y="1334157"/>
            <a:ext cx="5737025" cy="7027360"/>
          </a:xfrm>
          <a:prstGeom prst="rect">
            <a:avLst/>
          </a:prstGeom>
        </p:spPr>
      </p:pic>
      <p:sp>
        <p:nvSpPr>
          <p:cNvPr id="7" name="Rectangle 6">
            <a:extLst>
              <a:ext uri="{FF2B5EF4-FFF2-40B4-BE49-F238E27FC236}">
                <a16:creationId xmlns:a16="http://schemas.microsoft.com/office/drawing/2014/main" id="{F6587263-7521-D071-2CFB-0C8C7F1D56EC}"/>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99723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48562-65FF-D2F4-AED6-42B5C89FB83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74C5DC58-9AA4-6365-8670-77F5382C737F}"/>
              </a:ext>
            </a:extLst>
          </p:cNvPr>
          <p:cNvSpPr txBox="1"/>
          <p:nvPr/>
        </p:nvSpPr>
        <p:spPr>
          <a:xfrm>
            <a:off x="2952750" y="43987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pic>
        <p:nvPicPr>
          <p:cNvPr id="2" name="Picture 3" descr="Diagram&#10;&#10;Description automatically generated">
            <a:extLst>
              <a:ext uri="{FF2B5EF4-FFF2-40B4-BE49-F238E27FC236}">
                <a16:creationId xmlns:a16="http://schemas.microsoft.com/office/drawing/2014/main" id="{0EAF94B6-309B-425E-3DC7-ED40B4A41368}"/>
              </a:ext>
            </a:extLst>
          </p:cNvPr>
          <p:cNvPicPr>
            <a:picLocks noChangeAspect="1"/>
          </p:cNvPicPr>
          <p:nvPr/>
        </p:nvPicPr>
        <p:blipFill>
          <a:blip r:embed="rId2"/>
          <a:stretch>
            <a:fillRect/>
          </a:stretch>
        </p:blipFill>
        <p:spPr>
          <a:xfrm>
            <a:off x="2361236" y="1912355"/>
            <a:ext cx="13565528" cy="7547416"/>
          </a:xfrm>
          <a:prstGeom prst="rect">
            <a:avLst/>
          </a:prstGeom>
        </p:spPr>
      </p:pic>
    </p:spTree>
    <p:extLst>
      <p:ext uri="{BB962C8B-B14F-4D97-AF65-F5344CB8AC3E}">
        <p14:creationId xmlns:p14="http://schemas.microsoft.com/office/powerpoint/2010/main" val="18849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FD5C49F-F59D-65F7-10B5-71FB56F3E16E}"/>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82555" y="445929"/>
            <a:ext cx="11229391" cy="9601130"/>
          </a:xfrm>
          <a:prstGeom prst="rect">
            <a:avLst/>
          </a:prstGeom>
        </p:spPr>
      </p:pic>
      <p:pic>
        <p:nvPicPr>
          <p:cNvPr id="3" name="Picture 3">
            <a:extLst>
              <a:ext uri="{FF2B5EF4-FFF2-40B4-BE49-F238E27FC236}">
                <a16:creationId xmlns:a16="http://schemas.microsoft.com/office/drawing/2014/main" id="{9A9963F8-9FAE-A239-DD2F-56949F184A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3238500"/>
            <a:ext cx="3266134" cy="6281027"/>
          </a:xfrm>
          <a:prstGeom prst="rect">
            <a:avLst/>
          </a:prstGeom>
        </p:spPr>
      </p:pic>
      <p:sp>
        <p:nvSpPr>
          <p:cNvPr id="4" name="TextBox 4">
            <a:extLst>
              <a:ext uri="{FF2B5EF4-FFF2-40B4-BE49-F238E27FC236}">
                <a16:creationId xmlns:a16="http://schemas.microsoft.com/office/drawing/2014/main" id="{753760D9-A7B2-474A-5271-19EB4A1285DA}"/>
              </a:ext>
            </a:extLst>
          </p:cNvPr>
          <p:cNvSpPr txBox="1"/>
          <p:nvPr/>
        </p:nvSpPr>
        <p:spPr>
          <a:xfrm>
            <a:off x="232536" y="624134"/>
            <a:ext cx="17798140" cy="615553"/>
          </a:xfrm>
          <a:prstGeom prst="rect">
            <a:avLst/>
          </a:prstGeom>
        </p:spPr>
        <p:txBody>
          <a:bodyPr lIns="0" tIns="0" rIns="0" bIns="0" rtlCol="0" anchor="t">
            <a:spAutoFit/>
          </a:bodyPr>
          <a:lstStyle/>
          <a:p>
            <a:pPr algn="ctr">
              <a:lnSpc>
                <a:spcPts val="4846"/>
              </a:lnSpc>
            </a:pPr>
            <a:r>
              <a:rPr lang="en-US" sz="7200">
                <a:solidFill>
                  <a:srgbClr val="FFFFFF"/>
                </a:solidFill>
                <a:latin typeface="Bebas Neue Bold" panose="020B0604020202020204" charset="0"/>
              </a:rPr>
              <a:t>INTRODUCTION</a:t>
            </a:r>
            <a:r>
              <a:rPr lang="en-US" sz="7200">
                <a:solidFill>
                  <a:srgbClr val="FFC000"/>
                </a:solidFill>
                <a:latin typeface="Bebas Neue Bold" panose="020B0604020202020204" charset="0"/>
              </a:rPr>
              <a:t> CONTINUED </a:t>
            </a:r>
          </a:p>
        </p:txBody>
      </p:sp>
      <p:sp>
        <p:nvSpPr>
          <p:cNvPr id="5" name="TextBox 5">
            <a:extLst>
              <a:ext uri="{FF2B5EF4-FFF2-40B4-BE49-F238E27FC236}">
                <a16:creationId xmlns:a16="http://schemas.microsoft.com/office/drawing/2014/main" id="{4A9FB639-9BBE-5D1D-41AF-0870D5918D4D}"/>
              </a:ext>
            </a:extLst>
          </p:cNvPr>
          <p:cNvSpPr txBox="1"/>
          <p:nvPr/>
        </p:nvSpPr>
        <p:spPr>
          <a:xfrm>
            <a:off x="3266134" y="2369947"/>
            <a:ext cx="14764542" cy="6349174"/>
          </a:xfrm>
          <a:prstGeom prst="rect">
            <a:avLst/>
          </a:prstGeom>
        </p:spPr>
        <p:txBody>
          <a:bodyPr lIns="0" tIns="0" rIns="0" bIns="0" rtlCol="0" anchor="t">
            <a:spAutoFit/>
          </a:bodyPr>
          <a:lstStyle/>
          <a:p>
            <a:pPr marL="343282" lvl="1">
              <a:lnSpc>
                <a:spcPts val="3816"/>
              </a:lnSpc>
            </a:pPr>
            <a:r>
              <a:rPr lang="en-US" sz="3180" dirty="0">
                <a:solidFill>
                  <a:schemeClr val="bg1"/>
                </a:solidFill>
                <a:latin typeface="Montserrat"/>
              </a:rPr>
              <a:t>  </a:t>
            </a:r>
            <a:r>
              <a:rPr lang="en-US" sz="4400" b="1" dirty="0">
                <a:solidFill>
                  <a:schemeClr val="bg1"/>
                </a:solidFill>
              </a:rPr>
              <a:t>What is </a:t>
            </a:r>
            <a:r>
              <a:rPr lang="en-US" sz="4400" b="1" dirty="0">
                <a:solidFill>
                  <a:srgbClr val="FFC000"/>
                </a:solidFill>
              </a:rPr>
              <a:t>Dyslexia </a:t>
            </a:r>
            <a:r>
              <a:rPr lang="en-US" sz="4400" dirty="0">
                <a:solidFill>
                  <a:schemeClr val="bg1"/>
                </a:solidFill>
              </a:rPr>
              <a:t>?</a:t>
            </a:r>
          </a:p>
          <a:p>
            <a:pPr marL="343282" lvl="1">
              <a:lnSpc>
                <a:spcPts val="3816"/>
              </a:lnSpc>
            </a:pPr>
            <a:endParaRPr lang="en-US" sz="3200" dirty="0">
              <a:solidFill>
                <a:schemeClr val="bg1"/>
              </a:solidFill>
            </a:endParaRPr>
          </a:p>
          <a:p>
            <a:pPr marL="686564" lvl="1" indent="-343282">
              <a:lnSpc>
                <a:spcPts val="3816"/>
              </a:lnSpc>
              <a:buFont typeface="Arial"/>
              <a:buChar char="•"/>
            </a:pPr>
            <a:r>
              <a:rPr lang="en-US" sz="3200" dirty="0">
                <a:solidFill>
                  <a:schemeClr val="bg1"/>
                </a:solidFill>
              </a:rPr>
              <a:t>A </a:t>
            </a:r>
            <a:r>
              <a:rPr lang="en-US" sz="3200" b="0" i="0" dirty="0">
                <a:solidFill>
                  <a:schemeClr val="bg1"/>
                </a:solidFill>
                <a:effectLst/>
              </a:rPr>
              <a:t>neurological disorder that affects a person's ability to read, write, and spell.</a:t>
            </a:r>
          </a:p>
          <a:p>
            <a:pPr marL="686564" lvl="1" indent="-343282">
              <a:lnSpc>
                <a:spcPts val="3816"/>
              </a:lnSpc>
              <a:buFont typeface="Arial"/>
              <a:buChar char="•"/>
            </a:pPr>
            <a:endParaRPr lang="en-US" sz="3200" b="0" i="0" dirty="0">
              <a:solidFill>
                <a:schemeClr val="bg1"/>
              </a:solidFill>
              <a:effectLst/>
            </a:endParaRPr>
          </a:p>
          <a:p>
            <a:pPr marL="686564" lvl="1" indent="-343282">
              <a:lnSpc>
                <a:spcPts val="3816"/>
              </a:lnSpc>
              <a:buFont typeface="Arial"/>
              <a:buChar char="•"/>
            </a:pPr>
            <a:r>
              <a:rPr lang="en-US" sz="3200" dirty="0">
                <a:solidFill>
                  <a:schemeClr val="bg1"/>
                </a:solidFill>
              </a:rPr>
              <a:t>P</a:t>
            </a:r>
            <a:r>
              <a:rPr lang="en-US" sz="3200" b="0" i="0" dirty="0">
                <a:solidFill>
                  <a:schemeClr val="bg1"/>
                </a:solidFill>
                <a:effectLst/>
              </a:rPr>
              <a:t>eople with dyslexia may have average or above-average intelligence.</a:t>
            </a:r>
          </a:p>
          <a:p>
            <a:pPr marL="686564" lvl="1" indent="-343282">
              <a:lnSpc>
                <a:spcPts val="3816"/>
              </a:lnSpc>
              <a:buFont typeface="Arial"/>
              <a:buChar char="•"/>
            </a:pPr>
            <a:endParaRPr lang="en-US" sz="3200" b="0" i="0" dirty="0">
              <a:solidFill>
                <a:schemeClr val="bg1"/>
              </a:solidFill>
              <a:effectLst/>
            </a:endParaRPr>
          </a:p>
          <a:p>
            <a:pPr marL="686564" lvl="1" indent="-343282">
              <a:lnSpc>
                <a:spcPts val="3816"/>
              </a:lnSpc>
              <a:buFont typeface="Arial"/>
              <a:buChar char="•"/>
            </a:pPr>
            <a:r>
              <a:rPr lang="en-US" sz="3200" dirty="0">
                <a:solidFill>
                  <a:schemeClr val="bg1"/>
                </a:solidFill>
              </a:rPr>
              <a:t>A challenge</a:t>
            </a:r>
            <a:r>
              <a:rPr lang="en-US" sz="3200" b="0" i="0" dirty="0">
                <a:solidFill>
                  <a:schemeClr val="bg1"/>
                </a:solidFill>
                <a:effectLst/>
              </a:rPr>
              <a:t> for individuals to comprehend written material, and it can also impact their writing abilities.</a:t>
            </a:r>
          </a:p>
          <a:p>
            <a:pPr marL="686564" lvl="1" indent="-343282">
              <a:lnSpc>
                <a:spcPts val="3816"/>
              </a:lnSpc>
              <a:buFont typeface="Arial"/>
              <a:buChar char="•"/>
            </a:pPr>
            <a:endParaRPr lang="en-US" sz="3200" b="0" i="0" dirty="0">
              <a:solidFill>
                <a:schemeClr val="bg1"/>
              </a:solidFill>
              <a:effectLst/>
            </a:endParaRPr>
          </a:p>
          <a:p>
            <a:pPr marL="686564" lvl="1" indent="-343282">
              <a:lnSpc>
                <a:spcPts val="3816"/>
              </a:lnSpc>
              <a:buFont typeface="Arial"/>
              <a:buChar char="•"/>
            </a:pPr>
            <a:r>
              <a:rPr lang="en-US" sz="3200" b="0" i="0" dirty="0">
                <a:solidFill>
                  <a:schemeClr val="bg1"/>
                </a:solidFill>
                <a:effectLst/>
              </a:rPr>
              <a:t>With the right support and interventions, individuals with dyslexia can develop strong reading and writing skills and achieve their full potential.</a:t>
            </a:r>
            <a:endParaRPr lang="en-US" sz="3200" dirty="0">
              <a:solidFill>
                <a:schemeClr val="bg1"/>
              </a:solidFill>
            </a:endParaRPr>
          </a:p>
          <a:p>
            <a:pPr marL="343282" lvl="1">
              <a:lnSpc>
                <a:spcPts val="3816"/>
              </a:lnSpc>
            </a:pPr>
            <a:endParaRPr lang="en-US" sz="3200" dirty="0">
              <a:solidFill>
                <a:srgbClr val="FFFFFF"/>
              </a:solidFill>
            </a:endParaRPr>
          </a:p>
          <a:p>
            <a:pPr>
              <a:lnSpc>
                <a:spcPts val="4056"/>
              </a:lnSpc>
            </a:pPr>
            <a:endParaRPr lang="en-US" sz="3380" dirty="0">
              <a:solidFill>
                <a:srgbClr val="FFFFFF"/>
              </a:solidFill>
              <a:latin typeface="Montserrat Bold"/>
            </a:endParaRPr>
          </a:p>
        </p:txBody>
      </p:sp>
    </p:spTree>
    <p:extLst>
      <p:ext uri="{BB962C8B-B14F-4D97-AF65-F5344CB8AC3E}">
        <p14:creationId xmlns:p14="http://schemas.microsoft.com/office/powerpoint/2010/main" val="40888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8EBB64-A145-85AF-59D7-175270DF35B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35B5BFA7-F920-FC0C-E817-ECBE4EC7BF20}"/>
              </a:ext>
            </a:extLst>
          </p:cNvPr>
          <p:cNvSpPr txBox="1"/>
          <p:nvPr/>
        </p:nvSpPr>
        <p:spPr>
          <a:xfrm>
            <a:off x="2944062" y="38140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7" name="Content Placeholder 2">
            <a:extLst>
              <a:ext uri="{FF2B5EF4-FFF2-40B4-BE49-F238E27FC236}">
                <a16:creationId xmlns:a16="http://schemas.microsoft.com/office/drawing/2014/main" id="{733EFB1B-510D-1D3B-0DF6-49DA077C1B36}"/>
              </a:ext>
            </a:extLst>
          </p:cNvPr>
          <p:cNvSpPr txBox="1">
            <a:spLocks/>
          </p:cNvSpPr>
          <p:nvPr/>
        </p:nvSpPr>
        <p:spPr>
          <a:xfrm>
            <a:off x="1270660" y="2014354"/>
            <a:ext cx="16107888" cy="6788945"/>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Mobile development platforms:</a:t>
            </a:r>
            <a:endParaRPr lang="en-US">
              <a:solidFill>
                <a:schemeClr val="bg1"/>
              </a:solidFill>
              <a:ea typeface="+mn-lt"/>
              <a:cs typeface="+mn-lt"/>
            </a:endParaRPr>
          </a:p>
          <a:p>
            <a:pPr lvl="2"/>
            <a:r>
              <a:rPr lang="en-US" sz="2000">
                <a:solidFill>
                  <a:schemeClr val="bg1"/>
                </a:solidFill>
                <a:ea typeface="+mn-lt"/>
                <a:cs typeface="+mn-lt"/>
              </a:rPr>
              <a:t> Android Studio, React Native (JavaScript), Python.</a:t>
            </a:r>
            <a:endParaRPr lang="en-US" sz="2000">
              <a:solidFill>
                <a:schemeClr val="bg1"/>
              </a:solidFill>
              <a:ea typeface="Cambria"/>
            </a:endParaRPr>
          </a:p>
          <a:p>
            <a:r>
              <a:rPr lang="en-US" sz="3200">
                <a:solidFill>
                  <a:schemeClr val="bg1"/>
                </a:solidFill>
                <a:ea typeface="+mn-lt"/>
                <a:cs typeface="+mn-lt"/>
              </a:rPr>
              <a:t>Text-to-speech (TTS) :</a:t>
            </a:r>
          </a:p>
          <a:p>
            <a:pPr lvl="2"/>
            <a:r>
              <a:rPr lang="en-US" sz="2000">
                <a:solidFill>
                  <a:schemeClr val="bg1"/>
                </a:solidFill>
                <a:ea typeface="+mn-lt"/>
                <a:cs typeface="+mn-lt"/>
              </a:rPr>
              <a:t> Google Text-to-Speech, or Microsoft Speech API</a:t>
            </a:r>
            <a:endParaRPr lang="en-US" sz="2000">
              <a:solidFill>
                <a:schemeClr val="bg1"/>
              </a:solidFill>
              <a:ea typeface="Cambria"/>
            </a:endParaRPr>
          </a:p>
          <a:p>
            <a:r>
              <a:rPr lang="en-US" sz="3200">
                <a:solidFill>
                  <a:schemeClr val="bg1"/>
                </a:solidFill>
                <a:ea typeface="+mn-lt"/>
                <a:cs typeface="+mn-lt"/>
              </a:rPr>
              <a:t>Speech recognition software or API : </a:t>
            </a:r>
          </a:p>
          <a:p>
            <a:pPr lvl="2"/>
            <a:r>
              <a:rPr lang="en-US" sz="2000">
                <a:solidFill>
                  <a:schemeClr val="bg1"/>
                </a:solidFill>
                <a:ea typeface="+mn-lt"/>
                <a:cs typeface="+mn-lt"/>
              </a:rPr>
              <a:t>Google Speech-to-Text or Microsoft Azure Speech Services</a:t>
            </a:r>
            <a:endParaRPr lang="en-US" sz="2000">
              <a:solidFill>
                <a:schemeClr val="bg1"/>
              </a:solidFill>
              <a:ea typeface="Cambria"/>
            </a:endParaRPr>
          </a:p>
          <a:p>
            <a:r>
              <a:rPr lang="en-US" sz="3200">
                <a:solidFill>
                  <a:schemeClr val="bg1"/>
                </a:solidFill>
                <a:ea typeface="+mn-lt"/>
                <a:cs typeface="+mn-lt"/>
              </a:rPr>
              <a:t>Audio processing libraries : </a:t>
            </a:r>
          </a:p>
          <a:p>
            <a:pPr lvl="2"/>
            <a:r>
              <a:rPr lang="en-US" sz="2000" err="1">
                <a:solidFill>
                  <a:schemeClr val="bg1"/>
                </a:solidFill>
                <a:ea typeface="+mn-lt"/>
                <a:cs typeface="+mn-lt"/>
              </a:rPr>
              <a:t>PyAudio</a:t>
            </a:r>
            <a:r>
              <a:rPr lang="en-US" sz="2000">
                <a:solidFill>
                  <a:schemeClr val="bg1"/>
                </a:solidFill>
                <a:ea typeface="+mn-lt"/>
                <a:cs typeface="+mn-lt"/>
              </a:rPr>
              <a:t> or </a:t>
            </a:r>
            <a:r>
              <a:rPr lang="en-US" sz="2000" err="1">
                <a:solidFill>
                  <a:schemeClr val="bg1"/>
                </a:solidFill>
                <a:ea typeface="+mn-lt"/>
                <a:cs typeface="+mn-lt"/>
              </a:rPr>
              <a:t>Librosa</a:t>
            </a:r>
          </a:p>
          <a:p>
            <a:r>
              <a:rPr lang="en-US" sz="3200">
                <a:solidFill>
                  <a:schemeClr val="bg1"/>
                </a:solidFill>
                <a:ea typeface="+mn-lt"/>
                <a:cs typeface="+mn-lt"/>
              </a:rPr>
              <a:t>Image pre-processing : </a:t>
            </a:r>
          </a:p>
          <a:p>
            <a:pPr lvl="2"/>
            <a:r>
              <a:rPr lang="en-US" sz="2000">
                <a:solidFill>
                  <a:schemeClr val="bg1"/>
                </a:solidFill>
                <a:ea typeface="+mn-lt"/>
                <a:cs typeface="+mn-lt"/>
              </a:rPr>
              <a:t>TensorFlow .</a:t>
            </a:r>
            <a:endParaRPr lang="en-US" sz="2000">
              <a:solidFill>
                <a:schemeClr val="bg1"/>
              </a:solidFill>
              <a:ea typeface="Cambria"/>
            </a:endParaRPr>
          </a:p>
          <a:p>
            <a:pPr marL="1371600" lvl="2" indent="0">
              <a:buNone/>
            </a:pPr>
            <a:endParaRPr lang="en-US" sz="2000">
              <a:solidFill>
                <a:schemeClr val="bg1"/>
              </a:solidFill>
              <a:ea typeface="Cambria"/>
            </a:endParaRPr>
          </a:p>
          <a:p>
            <a:endParaRPr lang="en-US" sz="3200">
              <a:solidFill>
                <a:schemeClr val="bg1"/>
              </a:solidFill>
              <a:ea typeface="Cambria"/>
            </a:endParaRPr>
          </a:p>
        </p:txBody>
      </p:sp>
      <p:pic>
        <p:nvPicPr>
          <p:cNvPr id="9" name="Picture 8" descr="Icon&#10;&#10;Description automatically generated">
            <a:extLst>
              <a:ext uri="{FF2B5EF4-FFF2-40B4-BE49-F238E27FC236}">
                <a16:creationId xmlns:a16="http://schemas.microsoft.com/office/drawing/2014/main" id="{1E3F7CFD-85C4-1763-1572-2A031F5877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78" t="13202" r="14839" b="11677"/>
          <a:stretch/>
        </p:blipFill>
        <p:spPr>
          <a:xfrm>
            <a:off x="10385206" y="1718248"/>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Icon&#10;&#10;Description automatically generated">
            <a:extLst>
              <a:ext uri="{FF2B5EF4-FFF2-40B4-BE49-F238E27FC236}">
                <a16:creationId xmlns:a16="http://schemas.microsoft.com/office/drawing/2014/main" id="{BE340AE5-9995-A793-7CA2-9D8B3245F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293" y="2614864"/>
            <a:ext cx="1622326" cy="1622326"/>
          </a:xfrm>
          <a:prstGeom prst="rect">
            <a:avLst/>
          </a:prstGeom>
        </p:spPr>
      </p:pic>
      <p:pic>
        <p:nvPicPr>
          <p:cNvPr id="13" name="Picture 12" descr="Logo&#10;&#10;Description automatically generated">
            <a:extLst>
              <a:ext uri="{FF2B5EF4-FFF2-40B4-BE49-F238E27FC236}">
                <a16:creationId xmlns:a16="http://schemas.microsoft.com/office/drawing/2014/main" id="{A577A0B9-5126-DD33-4180-C85433400D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3974" y="6952785"/>
            <a:ext cx="2534885" cy="1622326"/>
          </a:xfrm>
          <a:prstGeom prst="rect">
            <a:avLst/>
          </a:prstGeom>
        </p:spPr>
      </p:pic>
      <p:pic>
        <p:nvPicPr>
          <p:cNvPr id="15" name="Picture 14" descr="Icon&#10;&#10;Description automatically generated">
            <a:extLst>
              <a:ext uri="{FF2B5EF4-FFF2-40B4-BE49-F238E27FC236}">
                <a16:creationId xmlns:a16="http://schemas.microsoft.com/office/drawing/2014/main" id="{667B68FE-4377-6566-EF72-22B2D27A7D74}"/>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2798895" y="5813463"/>
            <a:ext cx="1417252" cy="1553072"/>
          </a:xfrm>
          <a:prstGeom prst="rect">
            <a:avLst/>
          </a:prstGeom>
        </p:spPr>
      </p:pic>
      <p:pic>
        <p:nvPicPr>
          <p:cNvPr id="18" name="Picture 18">
            <a:extLst>
              <a:ext uri="{FF2B5EF4-FFF2-40B4-BE49-F238E27FC236}">
                <a16:creationId xmlns:a16="http://schemas.microsoft.com/office/drawing/2014/main" id="{B24290B5-127F-A797-6234-5194936A84D3}"/>
              </a:ext>
            </a:extLst>
          </p:cNvPr>
          <p:cNvPicPr>
            <a:picLocks noChangeAspect="1"/>
          </p:cNvPicPr>
          <p:nvPr/>
        </p:nvPicPr>
        <p:blipFill>
          <a:blip r:embed="rId7"/>
          <a:stretch>
            <a:fillRect/>
          </a:stretch>
        </p:blipFill>
        <p:spPr>
          <a:xfrm>
            <a:off x="14218734" y="3931733"/>
            <a:ext cx="2200508" cy="2200508"/>
          </a:xfrm>
          <a:prstGeom prst="rect">
            <a:avLst/>
          </a:prstGeom>
        </p:spPr>
      </p:pic>
    </p:spTree>
    <p:extLst>
      <p:ext uri="{BB962C8B-B14F-4D97-AF65-F5344CB8AC3E}">
        <p14:creationId xmlns:p14="http://schemas.microsoft.com/office/powerpoint/2010/main" val="9660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8C239AE-E4C7-398A-1308-2EE6972B065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659129" flipH="1">
            <a:off x="1743179" y="1151296"/>
            <a:ext cx="6184662" cy="8173562"/>
          </a:xfrm>
          <a:prstGeom prst="rect">
            <a:avLst/>
          </a:prstGeom>
        </p:spPr>
      </p:pic>
      <p:sp>
        <p:nvSpPr>
          <p:cNvPr id="5" name="TextBox 4">
            <a:extLst>
              <a:ext uri="{FF2B5EF4-FFF2-40B4-BE49-F238E27FC236}">
                <a16:creationId xmlns:a16="http://schemas.microsoft.com/office/drawing/2014/main" id="{485989BA-C8D0-F005-4F97-E1E92A688475}"/>
              </a:ext>
            </a:extLst>
          </p:cNvPr>
          <p:cNvSpPr txBox="1"/>
          <p:nvPr/>
        </p:nvSpPr>
        <p:spPr>
          <a:xfrm>
            <a:off x="5380494" y="3918300"/>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sp>
        <p:nvSpPr>
          <p:cNvPr id="4" name="Rectangle 3">
            <a:extLst>
              <a:ext uri="{FF2B5EF4-FFF2-40B4-BE49-F238E27FC236}">
                <a16:creationId xmlns:a16="http://schemas.microsoft.com/office/drawing/2014/main" id="{5C385233-D21C-0EF9-634E-C163142CD87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4145870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CA952-C7E1-029A-B2BA-C24451458B17}"/>
              </a:ext>
            </a:extLst>
          </p:cNvPr>
          <p:cNvSpPr txBox="1"/>
          <p:nvPr/>
        </p:nvSpPr>
        <p:spPr>
          <a:xfrm>
            <a:off x="2952749" y="407761"/>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CCD955A8-13A1-C1FC-A88B-7A5AB7AC778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6" name="Content Placeholder 2">
            <a:extLst>
              <a:ext uri="{FF2B5EF4-FFF2-40B4-BE49-F238E27FC236}">
                <a16:creationId xmlns:a16="http://schemas.microsoft.com/office/drawing/2014/main" id="{3F49FCD4-E353-059A-1BE3-2480D82D8372}"/>
              </a:ext>
            </a:extLst>
          </p:cNvPr>
          <p:cNvSpPr txBox="1">
            <a:spLocks/>
          </p:cNvSpPr>
          <p:nvPr/>
        </p:nvSpPr>
        <p:spPr>
          <a:xfrm>
            <a:off x="2803722" y="2211091"/>
            <a:ext cx="12680553"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algn="just"/>
            <a:r>
              <a:rPr lang="en-US" sz="3200">
                <a:solidFill>
                  <a:schemeClr val="bg1"/>
                </a:solidFill>
                <a:ea typeface="+mn-lt"/>
                <a:cs typeface="+mn-lt"/>
              </a:rPr>
              <a:t>Simple enough to be accessible by anyone of any age. </a:t>
            </a:r>
          </a:p>
          <a:p>
            <a:pPr algn="just"/>
            <a:endParaRPr lang="en-US" sz="3200">
              <a:solidFill>
                <a:schemeClr val="bg1"/>
              </a:solidFill>
              <a:ea typeface="+mn-lt"/>
              <a:cs typeface="+mn-lt"/>
            </a:endParaRPr>
          </a:p>
          <a:p>
            <a:pPr marL="571500" indent="-571500" algn="just">
              <a:spcBef>
                <a:spcPts val="0"/>
              </a:spcBef>
              <a:buFont typeface="Arial,Sans-Serif" pitchFamily="34" charset="0"/>
            </a:pPr>
            <a:r>
              <a:rPr lang="en-US" sz="3200">
                <a:solidFill>
                  <a:schemeClr val="bg1"/>
                </a:solidFill>
                <a:ea typeface="+mn-lt"/>
                <a:cs typeface="+mn-lt"/>
              </a:rPr>
              <a:t>Have a user-friendly interface for children aged 6-8.</a:t>
            </a:r>
          </a:p>
          <a:p>
            <a:pPr marL="571500" indent="-571500" algn="just">
              <a:spcBef>
                <a:spcPts val="0"/>
              </a:spcBef>
              <a:buFont typeface="Arial,Sans-Serif" pitchFamily="34" charset="0"/>
            </a:pPr>
            <a:endParaRPr lang="en-US" sz="3200">
              <a:solidFill>
                <a:schemeClr val="bg1"/>
              </a:solidFill>
              <a:ea typeface="+mn-lt"/>
              <a:cs typeface="+mn-lt"/>
            </a:endParaRPr>
          </a:p>
          <a:p>
            <a:pPr marL="571500" indent="-571500" algn="just">
              <a:spcBef>
                <a:spcPts val="0"/>
              </a:spcBef>
              <a:buFont typeface="Arial,Sans-Serif" pitchFamily="34" charset="0"/>
            </a:pPr>
            <a:r>
              <a:rPr lang="en-US" sz="3200">
                <a:solidFill>
                  <a:schemeClr val="bg1"/>
                </a:solidFill>
                <a:ea typeface="+mn-lt"/>
                <a:cs typeface="+mn-lt"/>
              </a:rPr>
              <a:t>They will can do many mathematical operations with this calculator.</a:t>
            </a:r>
          </a:p>
          <a:p>
            <a:pPr algn="just"/>
            <a:endParaRPr lang="en-US" sz="3200">
              <a:solidFill>
                <a:schemeClr val="bg1"/>
              </a:solidFill>
              <a:ea typeface="+mn-lt"/>
              <a:cs typeface="+mn-lt"/>
            </a:endParaRPr>
          </a:p>
          <a:p>
            <a:pPr algn="just"/>
            <a:r>
              <a:rPr lang="en-US" sz="3200">
                <a:solidFill>
                  <a:schemeClr val="bg1"/>
                </a:solidFill>
                <a:ea typeface="+mn-lt"/>
                <a:cs typeface="+mn-lt"/>
              </a:rPr>
              <a:t>Creating fun activities and little games, and they can track their progress</a:t>
            </a:r>
            <a:endParaRPr lang="en-US">
              <a:solidFill>
                <a:schemeClr val="bg1"/>
              </a:solidFill>
              <a:ea typeface="+mn-lt"/>
              <a:cs typeface="+mn-lt"/>
            </a:endParaRPr>
          </a:p>
          <a:p>
            <a:pPr algn="just"/>
            <a:endParaRPr lang="en-US" sz="3200">
              <a:solidFill>
                <a:schemeClr val="bg1"/>
              </a:solidFill>
              <a:ea typeface="+mn-lt"/>
              <a:cs typeface="+mn-lt"/>
            </a:endParaRPr>
          </a:p>
          <a:p>
            <a:pPr algn="just"/>
            <a:r>
              <a:rPr lang="en-US" sz="3200">
                <a:solidFill>
                  <a:schemeClr val="bg1"/>
                </a:solidFill>
                <a:ea typeface="+mn-lt"/>
                <a:cs typeface="+mn-lt"/>
              </a:rPr>
              <a:t> provide a personalized dashboard to track their progress over time. </a:t>
            </a:r>
          </a:p>
          <a:p>
            <a:pPr algn="just"/>
            <a:endParaRPr lang="en-US" sz="3200">
              <a:solidFill>
                <a:schemeClr val="bg1"/>
              </a:solidFill>
              <a:ea typeface="Cambria"/>
            </a:endParaRPr>
          </a:p>
          <a:p>
            <a:pPr algn="just"/>
            <a:endParaRPr lang="en-US" sz="3200">
              <a:solidFill>
                <a:schemeClr val="bg1"/>
              </a:solidFill>
              <a:ea typeface="Cambria"/>
            </a:endParaRPr>
          </a:p>
        </p:txBody>
      </p:sp>
    </p:spTree>
    <p:extLst>
      <p:ext uri="{BB962C8B-B14F-4D97-AF65-F5344CB8AC3E}">
        <p14:creationId xmlns:p14="http://schemas.microsoft.com/office/powerpoint/2010/main" val="3084723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C9D21E-D015-4AEC-7B77-F08459608EE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B3B507B5-48F1-ED92-7A39-58B59A580522}"/>
              </a:ext>
            </a:extLst>
          </p:cNvPr>
          <p:cNvSpPr txBox="1"/>
          <p:nvPr/>
        </p:nvSpPr>
        <p:spPr>
          <a:xfrm>
            <a:off x="2952749" y="336578"/>
            <a:ext cx="12382500" cy="2308324"/>
          </a:xfrm>
          <a:prstGeom prst="rect">
            <a:avLst/>
          </a:prstGeom>
          <a:noFill/>
        </p:spPr>
        <p:txBody>
          <a:bodyPr wrap="square">
            <a:spAutoFit/>
          </a:bodyPr>
          <a:lstStyle/>
          <a:p>
            <a:pPr algn="ctr"/>
            <a:r>
              <a:rPr lang="en-US" sz="7200" dirty="0">
                <a:solidFill>
                  <a:schemeClr val="bg1"/>
                </a:solidFill>
                <a:latin typeface="Bebas Neue Bold" panose="020B0604020202020204" charset="0"/>
              </a:rPr>
              <a:t> NON-Functional </a:t>
            </a:r>
            <a:r>
              <a:rPr lang="en-US" sz="7200" b="0" i="0" dirty="0">
                <a:solidFill>
                  <a:srgbClr val="FFC000"/>
                </a:solidFill>
                <a:effectLst/>
                <a:latin typeface="Bebas Neue Bold" panose="020B0604020202020204" charset="0"/>
              </a:rPr>
              <a:t>REQUIREMENTS​</a:t>
            </a:r>
          </a:p>
          <a:p>
            <a:pPr algn="ctr"/>
            <a:endParaRPr lang="en-US" sz="7200" dirty="0">
              <a:solidFill>
                <a:srgbClr val="FFC000"/>
              </a:solidFill>
              <a:latin typeface="Bebas Neue Bold" panose="020B0604020202020204" charset="0"/>
            </a:endParaRPr>
          </a:p>
        </p:txBody>
      </p:sp>
      <p:sp>
        <p:nvSpPr>
          <p:cNvPr id="6" name="Content Placeholder 2">
            <a:extLst>
              <a:ext uri="{FF2B5EF4-FFF2-40B4-BE49-F238E27FC236}">
                <a16:creationId xmlns:a16="http://schemas.microsoft.com/office/drawing/2014/main" id="{25B96D8C-40D7-CCE8-0B9C-8816AE1814E0}"/>
              </a:ext>
            </a:extLst>
          </p:cNvPr>
          <p:cNvSpPr txBox="1">
            <a:spLocks/>
          </p:cNvSpPr>
          <p:nvPr/>
        </p:nvSpPr>
        <p:spPr>
          <a:xfrm>
            <a:off x="4521909" y="2314327"/>
            <a:ext cx="9244179"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dirty="0">
                <a:solidFill>
                  <a:schemeClr val="bg1"/>
                </a:solidFill>
                <a:ea typeface="+mn-lt"/>
                <a:cs typeface="+mn-lt"/>
              </a:rPr>
              <a:t>The system should be user-friendly.</a:t>
            </a:r>
            <a:endParaRPr lang="en-US" dirty="0">
              <a:solidFill>
                <a:schemeClr val="bg1"/>
              </a:solidFill>
              <a:ea typeface="+mn-lt"/>
              <a:cs typeface="+mn-lt"/>
            </a:endParaRPr>
          </a:p>
          <a:p>
            <a:endParaRPr lang="en-US" sz="3200" dirty="0">
              <a:solidFill>
                <a:schemeClr val="bg1"/>
              </a:solidFill>
              <a:ea typeface="+mn-lt"/>
              <a:cs typeface="+mn-lt"/>
            </a:endParaRPr>
          </a:p>
          <a:p>
            <a:pPr>
              <a:spcBef>
                <a:spcPts val="0"/>
              </a:spcBef>
            </a:pPr>
            <a:r>
              <a:rPr lang="en-US" sz="3200" dirty="0">
                <a:solidFill>
                  <a:schemeClr val="bg1"/>
                </a:solidFill>
                <a:ea typeface="+mn-lt"/>
                <a:cs typeface="+mn-lt"/>
              </a:rPr>
              <a:t>Maintainability.</a:t>
            </a:r>
          </a:p>
          <a:p>
            <a:pPr marL="571500" indent="-571500">
              <a:spcBef>
                <a:spcPts val="0"/>
              </a:spcBef>
              <a:buFont typeface="Arial,Sans-Serif" pitchFamily="34" charset="0"/>
            </a:pPr>
            <a:endParaRPr lang="en-US" sz="3200" dirty="0">
              <a:solidFill>
                <a:schemeClr val="bg1"/>
              </a:solidFill>
              <a:ea typeface="+mn-lt"/>
              <a:cs typeface="+mn-lt"/>
            </a:endParaRPr>
          </a:p>
          <a:p>
            <a:pPr>
              <a:spcBef>
                <a:spcPts val="0"/>
              </a:spcBef>
            </a:pPr>
            <a:r>
              <a:rPr lang="en-US" sz="3200" dirty="0">
                <a:solidFill>
                  <a:schemeClr val="bg1"/>
                </a:solidFill>
                <a:ea typeface="+mn-lt"/>
                <a:cs typeface="+mn-lt"/>
              </a:rPr>
              <a:t>Accuracy and efficiency of the system.</a:t>
            </a:r>
          </a:p>
          <a:p>
            <a:pPr marL="571500" indent="-571500">
              <a:spcBef>
                <a:spcPts val="0"/>
              </a:spcBef>
              <a:buFont typeface="Arial,Sans-Serif" pitchFamily="34" charset="0"/>
            </a:pPr>
            <a:endParaRPr lang="en-US" sz="3200" dirty="0">
              <a:solidFill>
                <a:schemeClr val="bg1"/>
              </a:solidFill>
              <a:ea typeface="+mn-lt"/>
              <a:cs typeface="+mn-lt"/>
            </a:endParaRPr>
          </a:p>
          <a:p>
            <a:r>
              <a:rPr lang="en-US" sz="3200" dirty="0">
                <a:solidFill>
                  <a:schemeClr val="bg1"/>
                </a:solidFill>
                <a:ea typeface="+mn-lt"/>
                <a:cs typeface="+mn-lt"/>
              </a:rPr>
              <a:t>Availability.</a:t>
            </a:r>
            <a:endParaRPr lang="en-US" dirty="0">
              <a:solidFill>
                <a:schemeClr val="bg1"/>
              </a:solidFill>
              <a:ea typeface="+mn-lt"/>
              <a:cs typeface="+mn-lt"/>
            </a:endParaRPr>
          </a:p>
          <a:p>
            <a:endParaRPr lang="en-US" sz="3200" dirty="0">
              <a:solidFill>
                <a:schemeClr val="bg1"/>
              </a:solidFill>
              <a:ea typeface="+mn-lt"/>
              <a:cs typeface="+mn-lt"/>
            </a:endParaRPr>
          </a:p>
          <a:p>
            <a:r>
              <a:rPr lang="en-US" sz="3200" dirty="0">
                <a:solidFill>
                  <a:schemeClr val="bg1"/>
                </a:solidFill>
                <a:ea typeface="+mn-lt"/>
                <a:cs typeface="+mn-lt"/>
              </a:rPr>
              <a:t> Be secure and protect user data and privacy. </a:t>
            </a:r>
          </a:p>
          <a:p>
            <a:endParaRPr lang="en-US" sz="3200" dirty="0">
              <a:solidFill>
                <a:schemeClr val="bg1"/>
              </a:solidFill>
              <a:ea typeface="Cambria"/>
            </a:endParaRPr>
          </a:p>
          <a:p>
            <a:endParaRPr lang="en-US" sz="3200" dirty="0">
              <a:solidFill>
                <a:schemeClr val="bg1"/>
              </a:solidFill>
              <a:ea typeface="Cambria"/>
            </a:endParaRPr>
          </a:p>
        </p:txBody>
      </p:sp>
    </p:spTree>
    <p:extLst>
      <p:ext uri="{BB962C8B-B14F-4D97-AF65-F5344CB8AC3E}">
        <p14:creationId xmlns:p14="http://schemas.microsoft.com/office/powerpoint/2010/main" val="265792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355E29-A423-02F5-CD10-E5F3966DCF79}"/>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E0DE43DF-4FBE-8D45-3BE2-ABDD0A202C03}"/>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2" name="Picture 3" descr="Diagram&#10;&#10;Description automatically generated">
            <a:extLst>
              <a:ext uri="{FF2B5EF4-FFF2-40B4-BE49-F238E27FC236}">
                <a16:creationId xmlns:a16="http://schemas.microsoft.com/office/drawing/2014/main" id="{6E96FA80-F075-1981-9403-B1CFF41E5FB5}"/>
              </a:ext>
            </a:extLst>
          </p:cNvPr>
          <p:cNvPicPr>
            <a:picLocks noChangeAspect="1"/>
          </p:cNvPicPr>
          <p:nvPr/>
        </p:nvPicPr>
        <p:blipFill>
          <a:blip r:embed="rId2"/>
          <a:stretch>
            <a:fillRect/>
          </a:stretch>
        </p:blipFill>
        <p:spPr>
          <a:xfrm>
            <a:off x="2013995" y="1647885"/>
            <a:ext cx="14260009" cy="7642304"/>
          </a:xfrm>
          <a:prstGeom prst="rect">
            <a:avLst/>
          </a:prstGeom>
        </p:spPr>
      </p:pic>
    </p:spTree>
    <p:extLst>
      <p:ext uri="{BB962C8B-B14F-4D97-AF65-F5344CB8AC3E}">
        <p14:creationId xmlns:p14="http://schemas.microsoft.com/office/powerpoint/2010/main" val="350209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4BA9D-CD9B-8556-C45C-86F1477F1782}"/>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CE409927-B341-6E16-0C97-7CE095AD4C3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2" name="TextBox 1">
            <a:extLst>
              <a:ext uri="{FF2B5EF4-FFF2-40B4-BE49-F238E27FC236}">
                <a16:creationId xmlns:a16="http://schemas.microsoft.com/office/drawing/2014/main" id="{75E06DAA-72FE-2A05-672B-0623D03958C4}"/>
              </a:ext>
            </a:extLst>
          </p:cNvPr>
          <p:cNvSpPr txBox="1"/>
          <p:nvPr/>
        </p:nvSpPr>
        <p:spPr>
          <a:xfrm>
            <a:off x="983848" y="1736202"/>
            <a:ext cx="16415794"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dirty="0">
                <a:solidFill>
                  <a:schemeClr val="bg1"/>
                </a:solidFill>
                <a:ea typeface="Cambria"/>
              </a:rPr>
              <a:t>E. S. A. G. &amp;. D. Z. </a:t>
            </a:r>
            <a:r>
              <a:rPr lang="en-US" sz="2400" dirty="0" err="1">
                <a:solidFill>
                  <a:schemeClr val="bg1"/>
                </a:solidFill>
                <a:ea typeface="Cambria"/>
              </a:rPr>
              <a:t>Roxani</a:t>
            </a:r>
            <a:r>
              <a:rPr lang="en-US" sz="2400" dirty="0">
                <a:solidFill>
                  <a:schemeClr val="bg1"/>
                </a:solidFill>
                <a:ea typeface="Cambria"/>
              </a:rPr>
              <a:t> </a:t>
            </a:r>
            <a:r>
              <a:rPr lang="en-US" sz="2400" dirty="0" err="1">
                <a:solidFill>
                  <a:schemeClr val="bg1"/>
                </a:solidFill>
                <a:ea typeface="Cambria"/>
              </a:rPr>
              <a:t>Skiada</a:t>
            </a:r>
            <a:r>
              <a:rPr lang="en-US" sz="2400" dirty="0">
                <a:solidFill>
                  <a:schemeClr val="bg1"/>
                </a:solidFill>
                <a:ea typeface="Cambria"/>
              </a:rPr>
              <a:t>, "</a:t>
            </a:r>
            <a:r>
              <a:rPr lang="en-US" sz="2400" dirty="0" err="1">
                <a:solidFill>
                  <a:schemeClr val="bg1"/>
                </a:solidFill>
                <a:ea typeface="Cambria"/>
              </a:rPr>
              <a:t>EasyLexia</a:t>
            </a:r>
            <a:r>
              <a:rPr lang="en-US" sz="2400" dirty="0">
                <a:solidFill>
                  <a:schemeClr val="bg1"/>
                </a:solidFill>
                <a:ea typeface="Cambria"/>
              </a:rPr>
              <a:t>: A Mobile Application for Children with Learning," ELSEVIER, pp. 218-228, 2014.  </a:t>
            </a:r>
          </a:p>
          <a:p>
            <a:pPr marL="342900" indent="-342900">
              <a:buAutoNum type="arabicPeriod"/>
            </a:pPr>
            <a:endParaRPr lang="en-US" sz="2400" dirty="0">
              <a:ea typeface="Cambria"/>
            </a:endParaRPr>
          </a:p>
          <a:p>
            <a:pPr marL="342900" indent="-342900">
              <a:buAutoNum type="arabicPeriod"/>
            </a:pPr>
            <a:r>
              <a:rPr lang="en-US" sz="2400" dirty="0">
                <a:solidFill>
                  <a:schemeClr val="bg1">
                    <a:lumMod val="95000"/>
                  </a:schemeClr>
                </a:solidFill>
                <a:ea typeface="Cambria"/>
              </a:rPr>
              <a:t>S. M. D. a. H. Abas2, "‘Dyslexia Baca’ Mobile App – the learning ecosystem  for  Dyslexic  Children, " </a:t>
            </a:r>
            <a:r>
              <a:rPr lang="en-US" sz="2400" dirty="0" err="1">
                <a:solidFill>
                  <a:schemeClr val="bg1">
                    <a:lumMod val="95000"/>
                  </a:schemeClr>
                </a:solidFill>
                <a:ea typeface="Cambria"/>
              </a:rPr>
              <a:t>Reasearch</a:t>
            </a:r>
            <a:r>
              <a:rPr lang="en-US" sz="2400" dirty="0">
                <a:solidFill>
                  <a:schemeClr val="bg1">
                    <a:lumMod val="95000"/>
                  </a:schemeClr>
                </a:solidFill>
                <a:ea typeface="Cambria"/>
              </a:rPr>
              <a:t> Gate,  vol. OI:10.1109/ACSAT.2013.87, 2013.   </a:t>
            </a:r>
          </a:p>
          <a:p>
            <a:pPr marL="342900" indent="-342900">
              <a:buAutoNum type="arabicPeriod"/>
            </a:pPr>
            <a:endParaRPr lang="en-US" sz="2400" dirty="0">
              <a:solidFill>
                <a:schemeClr val="bg1">
                  <a:lumMod val="95000"/>
                </a:schemeClr>
              </a:solidFill>
              <a:ea typeface="Cambria"/>
            </a:endParaRPr>
          </a:p>
          <a:p>
            <a:pPr marL="342900" indent="-342900">
              <a:buAutoNum type="arabicPeriod"/>
            </a:pPr>
            <a:endParaRPr lang="en-US" sz="2400" dirty="0">
              <a:solidFill>
                <a:schemeClr val="bg1">
                  <a:lumMod val="95000"/>
                </a:schemeClr>
              </a:solidFill>
              <a:ea typeface="Cambria"/>
            </a:endParaRPr>
          </a:p>
          <a:p>
            <a:pPr marL="342900" indent="-342900">
              <a:buAutoNum type="arabicPeriod"/>
            </a:pPr>
            <a:r>
              <a:rPr lang="en-US" sz="2400" dirty="0">
                <a:solidFill>
                  <a:schemeClr val="bg1">
                    <a:lumMod val="95000"/>
                  </a:schemeClr>
                </a:solidFill>
                <a:ea typeface="Cambria"/>
              </a:rPr>
              <a:t>L. C. K. W. W. W. K. R. N. S. D. T. T.C.P </a:t>
            </a:r>
            <a:r>
              <a:rPr lang="en-US" sz="2400" dirty="0" err="1">
                <a:solidFill>
                  <a:schemeClr val="bg1">
                    <a:lumMod val="95000"/>
                  </a:schemeClr>
                </a:solidFill>
                <a:ea typeface="Cambria"/>
              </a:rPr>
              <a:t>Kularathna</a:t>
            </a:r>
            <a:r>
              <a:rPr lang="en-US" sz="2400" dirty="0">
                <a:solidFill>
                  <a:schemeClr val="bg1">
                    <a:lumMod val="95000"/>
                  </a:schemeClr>
                </a:solidFill>
                <a:ea typeface="Cambria"/>
              </a:rPr>
              <a:t>, "Yalu: Computer Game Based Solution to Screen Learning  Disabilities in Kids," semantic scholar, 2014.  </a:t>
            </a:r>
          </a:p>
          <a:p>
            <a:pPr marL="342900" indent="-342900">
              <a:buAutoNum type="arabicPeriod"/>
            </a:pPr>
            <a:endParaRPr lang="en-US" sz="2400" dirty="0">
              <a:solidFill>
                <a:schemeClr val="bg1">
                  <a:lumMod val="95000"/>
                </a:schemeClr>
              </a:solidFill>
              <a:ea typeface="Cambria"/>
            </a:endParaRPr>
          </a:p>
          <a:p>
            <a:pPr marL="342900" indent="-342900">
              <a:buAutoNum type="arabicPeriod"/>
            </a:pPr>
            <a:endParaRPr lang="en-US" sz="2400" dirty="0">
              <a:solidFill>
                <a:schemeClr val="bg1">
                  <a:lumMod val="95000"/>
                </a:schemeClr>
              </a:solidFill>
              <a:ea typeface="Cambria"/>
            </a:endParaRPr>
          </a:p>
          <a:p>
            <a:pPr marL="342900" indent="-342900">
              <a:buAutoNum type="arabicPeriod"/>
            </a:pPr>
            <a:r>
              <a:rPr lang="en-US" sz="2400" dirty="0">
                <a:solidFill>
                  <a:schemeClr val="bg1">
                    <a:lumMod val="95000"/>
                  </a:schemeClr>
                </a:solidFill>
                <a:ea typeface="Cambria"/>
              </a:rPr>
              <a:t>M. C. D. H. P. R. I. W. S. </a:t>
            </a:r>
            <a:r>
              <a:rPr lang="en-US" sz="2400" dirty="0" err="1">
                <a:solidFill>
                  <a:schemeClr val="bg1">
                    <a:lumMod val="95000"/>
                  </a:schemeClr>
                </a:solidFill>
                <a:ea typeface="Cambria"/>
              </a:rPr>
              <a:t>Thelijjagoda</a:t>
            </a:r>
            <a:r>
              <a:rPr lang="en-US" sz="2400" dirty="0">
                <a:solidFill>
                  <a:schemeClr val="bg1">
                    <a:lumMod val="95000"/>
                  </a:schemeClr>
                </a:solidFill>
                <a:ea typeface="Cambria"/>
              </a:rPr>
              <a:t>, "The Hope: An Interactive Mobile Solution to Overcome the Writing, Reading  and Speaking Weaknesses of Dyslexia," </a:t>
            </a:r>
            <a:r>
              <a:rPr lang="en-US" sz="2400" dirty="0" err="1">
                <a:solidFill>
                  <a:schemeClr val="bg1">
                    <a:lumMod val="95000"/>
                  </a:schemeClr>
                </a:solidFill>
                <a:ea typeface="Cambria"/>
              </a:rPr>
              <a:t>semanticscholar</a:t>
            </a:r>
            <a:r>
              <a:rPr lang="en-US" sz="2400" dirty="0">
                <a:solidFill>
                  <a:schemeClr val="bg1">
                    <a:lumMod val="95000"/>
                  </a:schemeClr>
                </a:solidFill>
                <a:ea typeface="Cambria"/>
              </a:rPr>
              <a:t>, 2019.  </a:t>
            </a:r>
          </a:p>
          <a:p>
            <a:pPr marL="342900" indent="-342900">
              <a:buAutoNum type="arabicPeriod"/>
            </a:pPr>
            <a:endParaRPr lang="en-US" sz="2400" dirty="0">
              <a:solidFill>
                <a:schemeClr val="bg1">
                  <a:lumMod val="95000"/>
                </a:schemeClr>
              </a:solidFill>
              <a:ea typeface="Cambria"/>
            </a:endParaRPr>
          </a:p>
          <a:p>
            <a:pPr marL="342900" indent="-342900">
              <a:buAutoNum type="arabicPeriod"/>
            </a:pPr>
            <a:endParaRPr lang="en-US" sz="2400" dirty="0">
              <a:solidFill>
                <a:schemeClr val="bg1">
                  <a:lumMod val="95000"/>
                </a:schemeClr>
              </a:solidFill>
              <a:ea typeface="Cambria"/>
            </a:endParaRPr>
          </a:p>
          <a:p>
            <a:pPr marL="342900" indent="-342900">
              <a:buAutoNum type="arabicPeriod"/>
            </a:pPr>
            <a:r>
              <a:rPr lang="en-US" sz="2400" dirty="0">
                <a:solidFill>
                  <a:schemeClr val="bg1">
                    <a:lumMod val="95000"/>
                  </a:schemeClr>
                </a:solidFill>
                <a:ea typeface="Cambria"/>
              </a:rPr>
              <a:t>D. P. U. G. I. J. T. E. S. T. Sampath S. Rajapakse, "ALEXZA: A Mobile Application For Dyslexics Utilizing Artificial  Intelligence And Machine Learning Concepts," </a:t>
            </a:r>
            <a:r>
              <a:rPr lang="en-US" sz="2400" dirty="0" err="1">
                <a:solidFill>
                  <a:schemeClr val="bg1">
                    <a:lumMod val="95000"/>
                  </a:schemeClr>
                </a:solidFill>
                <a:ea typeface="Cambria"/>
              </a:rPr>
              <a:t>semanticscholar</a:t>
            </a:r>
            <a:r>
              <a:rPr lang="en-US" sz="2400" dirty="0">
                <a:solidFill>
                  <a:schemeClr val="bg1">
                    <a:lumMod val="95000"/>
                  </a:schemeClr>
                </a:solidFill>
                <a:ea typeface="Cambria"/>
              </a:rPr>
              <a:t>, 2018.  </a:t>
            </a:r>
          </a:p>
          <a:p>
            <a:pPr marL="342900" indent="-342900">
              <a:buAutoNum type="arabicPeriod"/>
            </a:pPr>
            <a:endParaRPr lang="en-US" sz="2400" dirty="0">
              <a:solidFill>
                <a:schemeClr val="bg1">
                  <a:lumMod val="95000"/>
                </a:schemeClr>
              </a:solidFill>
              <a:ea typeface="Cambria"/>
            </a:endParaRPr>
          </a:p>
          <a:p>
            <a:pPr marL="342900" indent="-342900">
              <a:buAutoNum type="arabicPeriod"/>
            </a:pPr>
            <a:endParaRPr lang="en-US" sz="2400" dirty="0">
              <a:solidFill>
                <a:schemeClr val="bg1">
                  <a:lumMod val="95000"/>
                </a:schemeClr>
              </a:solidFill>
              <a:ea typeface="Cambria"/>
            </a:endParaRPr>
          </a:p>
          <a:p>
            <a:pPr marL="342900" indent="-342900">
              <a:buAutoNum type="arabicPeriod"/>
            </a:pPr>
            <a:r>
              <a:rPr lang="en-US" sz="2400" dirty="0">
                <a:solidFill>
                  <a:schemeClr val="bg1">
                    <a:lumMod val="95000"/>
                  </a:schemeClr>
                </a:solidFill>
                <a:ea typeface="Cambria"/>
              </a:rPr>
              <a:t>S. T. S. H. T. </a:t>
            </a:r>
            <a:r>
              <a:rPr lang="en-US" sz="2400" dirty="0" err="1">
                <a:solidFill>
                  <a:schemeClr val="bg1">
                    <a:lumMod val="95000"/>
                  </a:schemeClr>
                </a:solidFill>
                <a:ea typeface="Cambria"/>
              </a:rPr>
              <a:t>Lakchani</a:t>
            </a:r>
            <a:r>
              <a:rPr lang="en-US" sz="2400" dirty="0">
                <a:solidFill>
                  <a:schemeClr val="bg1">
                    <a:lumMod val="95000"/>
                  </a:schemeClr>
                </a:solidFill>
                <a:ea typeface="Cambria"/>
              </a:rPr>
              <a:t> </a:t>
            </a:r>
            <a:r>
              <a:rPr lang="en-US" sz="2400" dirty="0" err="1">
                <a:solidFill>
                  <a:schemeClr val="bg1">
                    <a:lumMod val="95000"/>
                  </a:schemeClr>
                </a:solidFill>
                <a:ea typeface="Cambria"/>
              </a:rPr>
              <a:t>Sandathara</a:t>
            </a:r>
            <a:r>
              <a:rPr lang="en-US" sz="2400" dirty="0">
                <a:solidFill>
                  <a:schemeClr val="bg1">
                    <a:lumMod val="95000"/>
                  </a:schemeClr>
                </a:solidFill>
                <a:ea typeface="Cambria"/>
              </a:rPr>
              <a:t>, "</a:t>
            </a:r>
            <a:r>
              <a:rPr lang="en-US" sz="2400" dirty="0" err="1">
                <a:solidFill>
                  <a:schemeClr val="bg1">
                    <a:lumMod val="95000"/>
                  </a:schemeClr>
                </a:solidFill>
                <a:ea typeface="Cambria"/>
              </a:rPr>
              <a:t>Arunalu</a:t>
            </a:r>
            <a:r>
              <a:rPr lang="en-US" sz="2400" dirty="0">
                <a:solidFill>
                  <a:schemeClr val="bg1">
                    <a:lumMod val="95000"/>
                  </a:schemeClr>
                </a:solidFill>
                <a:ea typeface="Cambria"/>
              </a:rPr>
              <a:t>: Learning Ecosystem to Overcome Sinhala," </a:t>
            </a:r>
            <a:r>
              <a:rPr lang="en-US" sz="2400" dirty="0" err="1">
                <a:solidFill>
                  <a:schemeClr val="bg1">
                    <a:lumMod val="95000"/>
                  </a:schemeClr>
                </a:solidFill>
                <a:ea typeface="Cambria"/>
              </a:rPr>
              <a:t>ReaserachGate</a:t>
            </a:r>
            <a:r>
              <a:rPr lang="en-US" sz="2400" dirty="0">
                <a:solidFill>
                  <a:schemeClr val="bg1">
                    <a:lumMod val="95000"/>
                  </a:schemeClr>
                </a:solidFill>
                <a:ea typeface="Cambria"/>
              </a:rPr>
              <a:t>, 2020.  </a:t>
            </a:r>
          </a:p>
        </p:txBody>
      </p:sp>
    </p:spTree>
    <p:extLst>
      <p:ext uri="{BB962C8B-B14F-4D97-AF65-F5344CB8AC3E}">
        <p14:creationId xmlns:p14="http://schemas.microsoft.com/office/powerpoint/2010/main" val="3772767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IT20088828 </a:t>
            </a:r>
          </a:p>
          <a:p>
            <a:pPr algn="ctr"/>
            <a:r>
              <a:rPr lang="en-US" sz="5400">
                <a:solidFill>
                  <a:schemeClr val="bg1"/>
                </a:solidFill>
              </a:rPr>
              <a:t>E.N.D.S. </a:t>
            </a:r>
            <a:r>
              <a:rPr lang="en-US" sz="5400" err="1">
                <a:solidFill>
                  <a:schemeClr val="bg1"/>
                </a:solidFill>
              </a:rPr>
              <a:t>Elamaldeniya</a:t>
            </a:r>
            <a:r>
              <a:rPr lang="en-US" sz="5400">
                <a:solidFill>
                  <a:schemeClr val="bg1"/>
                </a:solidFill>
              </a:rPr>
              <a:t> </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2" name="Picture 3">
            <a:extLst>
              <a:ext uri="{FF2B5EF4-FFF2-40B4-BE49-F238E27FC236}">
                <a16:creationId xmlns:a16="http://schemas.microsoft.com/office/drawing/2014/main" id="{0250E490-F701-855E-6ABE-DB9ADF7C0B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03435" y="1035326"/>
            <a:ext cx="2368826" cy="2286000"/>
          </a:xfrm>
          <a:prstGeom prst="rect">
            <a:avLst/>
          </a:prstGeom>
        </p:spPr>
      </p:pic>
    </p:spTree>
    <p:extLst>
      <p:ext uri="{BB962C8B-B14F-4D97-AF65-F5344CB8AC3E}">
        <p14:creationId xmlns:p14="http://schemas.microsoft.com/office/powerpoint/2010/main" val="3557316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B053D1-4321-C16F-7B4C-510BC41DFB29}"/>
              </a:ext>
            </a:extLst>
          </p:cNvPr>
          <p:cNvSpPr txBox="1"/>
          <p:nvPr/>
        </p:nvSpPr>
        <p:spPr>
          <a:xfrm>
            <a:off x="457200" y="457200"/>
            <a:ext cx="17526000" cy="11882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1371600">
              <a:spcBef>
                <a:spcPct val="0"/>
              </a:spcBef>
              <a:spcAft>
                <a:spcPts val="600"/>
              </a:spcAft>
            </a:pPr>
            <a:r>
              <a:rPr lang="en-US" sz="6600" kern="1200">
                <a:solidFill>
                  <a:schemeClr val="bg1"/>
                </a:solidFill>
                <a:latin typeface="Bebas Neue Bold"/>
                <a:ea typeface="+mj-ea"/>
                <a:cs typeface="Adobe Devanagari" pitchFamily="18" charset="0"/>
              </a:rPr>
              <a:t>COMPONENT 04</a:t>
            </a:r>
          </a:p>
        </p:txBody>
      </p:sp>
      <p:pic>
        <p:nvPicPr>
          <p:cNvPr id="6" name="Picture 7">
            <a:extLst>
              <a:ext uri="{FF2B5EF4-FFF2-40B4-BE49-F238E27FC236}">
                <a16:creationId xmlns:a16="http://schemas.microsoft.com/office/drawing/2014/main" id="{E1A4F48F-4665-3360-6684-4A29B15DFFC1}"/>
              </a:ext>
            </a:extLst>
          </p:cNvPr>
          <p:cNvPicPr>
            <a:picLocks noChangeAspect="1"/>
          </p:cNvPicPr>
          <p:nvPr/>
        </p:nvPicPr>
        <p:blipFill>
          <a:blip r:embed="rId2"/>
          <a:stretch>
            <a:fillRect/>
          </a:stretch>
        </p:blipFill>
        <p:spPr>
          <a:xfrm>
            <a:off x="-191904" y="2400302"/>
            <a:ext cx="4260068" cy="6788945"/>
          </a:xfrm>
          <a:prstGeom prst="rect">
            <a:avLst/>
          </a:prstGeom>
          <a:noFill/>
        </p:spPr>
      </p:pic>
      <p:sp>
        <p:nvSpPr>
          <p:cNvPr id="4" name="TextBox 3">
            <a:extLst>
              <a:ext uri="{FF2B5EF4-FFF2-40B4-BE49-F238E27FC236}">
                <a16:creationId xmlns:a16="http://schemas.microsoft.com/office/drawing/2014/main" id="{4793B379-CA45-A9A3-3660-E330151BBFDE}"/>
              </a:ext>
            </a:extLst>
          </p:cNvPr>
          <p:cNvSpPr txBox="1"/>
          <p:nvPr/>
        </p:nvSpPr>
        <p:spPr>
          <a:xfrm>
            <a:off x="3597965" y="2400301"/>
            <a:ext cx="14868938" cy="533120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1371600">
              <a:spcBef>
                <a:spcPct val="20000"/>
              </a:spcBef>
            </a:pPr>
            <a:r>
              <a:rPr lang="en-US" sz="5400">
                <a:solidFill>
                  <a:schemeClr val="bg1"/>
                </a:solidFill>
                <a:latin typeface="Bebas Neue Bold"/>
              </a:rPr>
              <a:t>Researching on rapid naming dyslexia and focusing on reading disabilities faced by dyslexic students. </a:t>
            </a:r>
          </a:p>
        </p:txBody>
      </p:sp>
      <p:sp>
        <p:nvSpPr>
          <p:cNvPr id="8" name="Rectangle 7">
            <a:extLst>
              <a:ext uri="{FF2B5EF4-FFF2-40B4-BE49-F238E27FC236}">
                <a16:creationId xmlns:a16="http://schemas.microsoft.com/office/drawing/2014/main" id="{31F5AFF0-587E-B1DD-DE1C-A00B95E61CC6}"/>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280907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DFB82-A359-E1AF-8FC7-E1FBDDF5611E}"/>
              </a:ext>
            </a:extLst>
          </p:cNvPr>
          <p:cNvSpPr>
            <a:spLocks noGrp="1"/>
          </p:cNvSpPr>
          <p:nvPr>
            <p:ph sz="half" idx="1"/>
          </p:nvPr>
        </p:nvSpPr>
        <p:spPr>
          <a:xfrm>
            <a:off x="914400" y="2400302"/>
            <a:ext cx="17265732" cy="6788945"/>
          </a:xfrm>
        </p:spPr>
        <p:txBody>
          <a:bodyPr vert="horz" lIns="91440" tIns="45720" rIns="91440" bIns="45720" rtlCol="0" anchor="t">
            <a:noAutofit/>
          </a:bodyPr>
          <a:lstStyle/>
          <a:p>
            <a:r>
              <a:rPr lang="en-US" sz="3200">
                <a:solidFill>
                  <a:schemeClr val="bg1"/>
                </a:solidFill>
                <a:ea typeface="+mn-lt"/>
                <a:cs typeface="+mn-lt"/>
              </a:rPr>
              <a:t>Rapid naming dyslexia is a specific type of dyslexia that affects a person's ability to quickly and accurately name familiar objects, letters, or numbers.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People with rapid naming dyslexia often struggle with reading fluency and may have difficulty recognizing and decoding words.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Rapid naming dyslexia is often diagnosed through a series of cognitive and reading tests that assess an individual's ability to recognize and process visual information.</a:t>
            </a:r>
            <a:endParaRPr lang="en-US" sz="3200">
              <a:solidFill>
                <a:schemeClr val="bg1"/>
              </a:solidFill>
              <a:ea typeface="Cambria"/>
            </a:endParaRPr>
          </a:p>
          <a:p>
            <a:pPr marL="0" indent="0">
              <a:buNone/>
            </a:pPr>
            <a:endParaRPr lang="en-US" sz="3200">
              <a:solidFill>
                <a:schemeClr val="bg1"/>
              </a:solidFill>
              <a:ea typeface="Cambria"/>
            </a:endParaRPr>
          </a:p>
          <a:p>
            <a:endParaRPr lang="en-US">
              <a:ea typeface="Cambria"/>
            </a:endParaRPr>
          </a:p>
        </p:txBody>
      </p:sp>
      <p:sp>
        <p:nvSpPr>
          <p:cNvPr id="6" name="TextBox 5">
            <a:extLst>
              <a:ext uri="{FF2B5EF4-FFF2-40B4-BE49-F238E27FC236}">
                <a16:creationId xmlns:a16="http://schemas.microsoft.com/office/drawing/2014/main" id="{EE503478-20B5-527A-5CEB-2266C21299C2}"/>
              </a:ext>
            </a:extLst>
          </p:cNvPr>
          <p:cNvSpPr txBox="1"/>
          <p:nvPr/>
        </p:nvSpPr>
        <p:spPr>
          <a:xfrm>
            <a:off x="2804308" y="314423"/>
            <a:ext cx="12382500" cy="1200329"/>
          </a:xfrm>
          <a:prstGeom prst="rect">
            <a:avLst/>
          </a:prstGeom>
          <a:noFill/>
        </p:spPr>
        <p:txBody>
          <a:bodyPr wrap="square" lIns="91440" tIns="45720" rIns="91440" bIns="45720" anchor="t">
            <a:spAutoFit/>
          </a:bodyPr>
          <a:lstStyle/>
          <a:p>
            <a:pPr algn="ctr"/>
            <a:r>
              <a:rPr lang="en-US" sz="7200">
                <a:solidFill>
                  <a:schemeClr val="bg1"/>
                </a:solidFill>
                <a:latin typeface="Bebas Neue Bold"/>
              </a:rPr>
              <a:t>WHAT is </a:t>
            </a:r>
            <a:r>
              <a:rPr lang="en-US" sz="7200">
                <a:solidFill>
                  <a:srgbClr val="FFC000"/>
                </a:solidFill>
                <a:latin typeface="Bebas Neue Bold"/>
              </a:rPr>
              <a:t>RAPID NAMING dyslexia?  </a:t>
            </a: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341749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4F68-EAB2-6AAE-B9A1-851757DA54D5}"/>
              </a:ext>
            </a:extLst>
          </p:cNvPr>
          <p:cNvSpPr>
            <a:spLocks noGrp="1"/>
          </p:cNvSpPr>
          <p:nvPr>
            <p:ph type="title"/>
          </p:nvPr>
        </p:nvSpPr>
        <p:spPr/>
        <p:txBody>
          <a:bodyPr vert="horz" lIns="91440" tIns="45720" rIns="91440" bIns="45720" rtlCol="0" anchor="ctr">
            <a:noAutofit/>
          </a:bodyPr>
          <a:lstStyle/>
          <a:p>
            <a:r>
              <a:rPr lang="en-US" sz="7200">
                <a:solidFill>
                  <a:schemeClr val="bg1"/>
                </a:solidFill>
                <a:latin typeface="Bebas Neue Bold"/>
              </a:rPr>
              <a:t>Research </a:t>
            </a:r>
            <a:r>
              <a:rPr lang="en-US" sz="7200">
                <a:solidFill>
                  <a:srgbClr val="FFC000"/>
                </a:solidFill>
                <a:latin typeface="Bebas Neue Bold"/>
              </a:rPr>
              <a:t>problem </a:t>
            </a:r>
            <a:endParaRPr lang="en-US">
              <a:latin typeface="Bebas Neue Bold"/>
            </a:endParaRPr>
          </a:p>
        </p:txBody>
      </p:sp>
      <p:sp>
        <p:nvSpPr>
          <p:cNvPr id="3" name="Content Placeholder 2">
            <a:extLst>
              <a:ext uri="{FF2B5EF4-FFF2-40B4-BE49-F238E27FC236}">
                <a16:creationId xmlns:a16="http://schemas.microsoft.com/office/drawing/2014/main" id="{54EB5637-D411-D502-0CFF-57B49057FB8A}"/>
              </a:ext>
            </a:extLst>
          </p:cNvPr>
          <p:cNvSpPr>
            <a:spLocks noGrp="1"/>
          </p:cNvSpPr>
          <p:nvPr>
            <p:ph sz="half" idx="1"/>
          </p:nvPr>
        </p:nvSpPr>
        <p:spPr>
          <a:xfrm>
            <a:off x="825335" y="2147951"/>
            <a:ext cx="16330550" cy="6788945"/>
          </a:xfrm>
        </p:spPr>
        <p:txBody>
          <a:bodyPr vert="horz" lIns="91440" tIns="45720" rIns="91440" bIns="45720" rtlCol="0" anchor="t">
            <a:normAutofit/>
          </a:bodyPr>
          <a:lstStyle/>
          <a:p>
            <a:r>
              <a:rPr lang="en-US" sz="3200">
                <a:solidFill>
                  <a:schemeClr val="bg1"/>
                </a:solidFill>
                <a:ea typeface="+mn-lt"/>
                <a:cs typeface="+mn-lt"/>
              </a:rPr>
              <a:t>What specific reading difficulties are faced by dyslexic students with rapid naming dyslexia?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How does rapid naming dyslexia impact the reading speed and accuracy of dyslexic students?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What effective interventions can be used to improve the reading skills of dyslexic students with rapid naming dyslexia?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How can assistive technology be used to support the reading skills of dyslexic students with rapid naming dyslexia?</a:t>
            </a:r>
            <a:endParaRPr lang="en-US" sz="3200">
              <a:solidFill>
                <a:schemeClr val="bg1"/>
              </a:solidFill>
            </a:endParaRPr>
          </a:p>
          <a:p>
            <a:endParaRPr lang="en-US">
              <a:ea typeface="Cambria"/>
            </a:endParaRPr>
          </a:p>
        </p:txBody>
      </p:sp>
      <p:sp>
        <p:nvSpPr>
          <p:cNvPr id="7" name="Rectangle 6">
            <a:extLst>
              <a:ext uri="{FF2B5EF4-FFF2-40B4-BE49-F238E27FC236}">
                <a16:creationId xmlns:a16="http://schemas.microsoft.com/office/drawing/2014/main" id="{C70F9B4E-91C9-007F-04D2-5CC0FE155AB6}"/>
              </a:ext>
            </a:extLst>
          </p:cNvPr>
          <p:cNvSpPr/>
          <p:nvPr/>
        </p:nvSpPr>
        <p:spPr>
          <a:xfrm>
            <a:off x="5578434" y="98362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125971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7DD-5D06-443C-53DA-D8E89B4C7CD3}"/>
              </a:ext>
            </a:extLst>
          </p:cNvPr>
          <p:cNvSpPr>
            <a:spLocks noGrp="1"/>
          </p:cNvSpPr>
          <p:nvPr>
            <p:ph type="title"/>
          </p:nvPr>
        </p:nvSpPr>
        <p:spPr>
          <a:xfrm>
            <a:off x="457200" y="457201"/>
            <a:ext cx="17526000" cy="923330"/>
          </a:xfrm>
        </p:spPr>
        <p:txBody>
          <a:bodyPr>
            <a:normAutofit fontScale="90000"/>
          </a:bodyPr>
          <a:lstStyle/>
          <a:p>
            <a:r>
              <a:rPr lang="en-US">
                <a:solidFill>
                  <a:schemeClr val="bg1"/>
                </a:solidFill>
              </a:rPr>
              <a:t> </a:t>
            </a:r>
          </a:p>
        </p:txBody>
      </p:sp>
      <p:sp>
        <p:nvSpPr>
          <p:cNvPr id="3" name="Content Placeholder 2">
            <a:extLst>
              <a:ext uri="{FF2B5EF4-FFF2-40B4-BE49-F238E27FC236}">
                <a16:creationId xmlns:a16="http://schemas.microsoft.com/office/drawing/2014/main" id="{DB7E7054-4D83-FFDB-C4B3-047D5CFE1A9B}"/>
              </a:ext>
            </a:extLst>
          </p:cNvPr>
          <p:cNvSpPr>
            <a:spLocks noGrp="1"/>
          </p:cNvSpPr>
          <p:nvPr>
            <p:ph idx="1"/>
          </p:nvPr>
        </p:nvSpPr>
        <p:spPr>
          <a:xfrm>
            <a:off x="457200" y="1714500"/>
            <a:ext cx="17344103" cy="7444248"/>
          </a:xfrm>
        </p:spPr>
        <p:txBody>
          <a:bodyPr>
            <a:normAutofit/>
          </a:bodyPr>
          <a:lstStyle/>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endParaRPr lang="en-US" sz="3200">
              <a:solidFill>
                <a:schemeClr val="bg1"/>
              </a:solidFill>
            </a:endParaRPr>
          </a:p>
          <a:p>
            <a:pPr algn="l">
              <a:buFont typeface="Arial" panose="020B0604020202020204" pitchFamily="34" charset="0"/>
              <a:buChar char="•"/>
            </a:pPr>
            <a:r>
              <a:rPr lang="en-US" sz="3200" b="0" i="0">
                <a:solidFill>
                  <a:schemeClr val="bg1"/>
                </a:solidFill>
                <a:effectLst/>
              </a:rPr>
              <a:t>Primary students with dyslexia face challenges in learning their native language, Sinhala.</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Traditional teaching methods may not be effective for these students.</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a:solidFill>
                  <a:schemeClr val="bg1"/>
                </a:solidFill>
              </a:rPr>
              <a:t>A </a:t>
            </a:r>
            <a:r>
              <a:rPr lang="en-US" sz="3200" b="0" i="0">
                <a:solidFill>
                  <a:schemeClr val="bg1"/>
                </a:solidFill>
                <a:effectLst/>
              </a:rPr>
              <a:t>mobile application that is specifically designed to cater to the learning needs of primary students with dyslexia.</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The development and effectiveness of such an application need to be researched and evaluated to ensure that it is a useful and impactful tool for these students.</a:t>
            </a:r>
          </a:p>
          <a:p>
            <a:pPr marL="0" indent="0" algn="ctr">
              <a:buNone/>
            </a:pPr>
            <a:endParaRPr lang="en-US">
              <a:solidFill>
                <a:schemeClr val="bg1"/>
              </a:solidFill>
            </a:endParaRPr>
          </a:p>
          <a:p>
            <a:pPr marL="0" indent="0">
              <a:buNone/>
            </a:pPr>
            <a:endParaRPr lang="en-US"/>
          </a:p>
          <a:p>
            <a:endParaRPr lang="en-US"/>
          </a:p>
        </p:txBody>
      </p:sp>
      <p:sp>
        <p:nvSpPr>
          <p:cNvPr id="8" name="TextBox 7">
            <a:extLst>
              <a:ext uri="{FF2B5EF4-FFF2-40B4-BE49-F238E27FC236}">
                <a16:creationId xmlns:a16="http://schemas.microsoft.com/office/drawing/2014/main" id="{3BF81394-622A-2837-A023-87268140C36F}"/>
              </a:ext>
            </a:extLst>
          </p:cNvPr>
          <p:cNvSpPr txBox="1"/>
          <p:nvPr/>
        </p:nvSpPr>
        <p:spPr>
          <a:xfrm>
            <a:off x="3346655" y="32213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a:t>
            </a:r>
          </a:p>
        </p:txBody>
      </p:sp>
      <p:pic>
        <p:nvPicPr>
          <p:cNvPr id="4" name="Picture 2">
            <a:extLst>
              <a:ext uri="{FF2B5EF4-FFF2-40B4-BE49-F238E27FC236}">
                <a16:creationId xmlns:a16="http://schemas.microsoft.com/office/drawing/2014/main" id="{EA00A757-A6F7-00E7-454B-E318171A70AF}"/>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0499" y="457201"/>
            <a:ext cx="11229391" cy="9601130"/>
          </a:xfrm>
          <a:prstGeom prst="rect">
            <a:avLst/>
          </a:prstGeom>
        </p:spPr>
      </p:pic>
    </p:spTree>
    <p:extLst>
      <p:ext uri="{BB962C8B-B14F-4D97-AF65-F5344CB8AC3E}">
        <p14:creationId xmlns:p14="http://schemas.microsoft.com/office/powerpoint/2010/main" val="353814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A983-8E69-9D15-5CC3-415978F77A29}"/>
              </a:ext>
            </a:extLst>
          </p:cNvPr>
          <p:cNvSpPr>
            <a:spLocks noGrp="1"/>
          </p:cNvSpPr>
          <p:nvPr>
            <p:ph type="title"/>
          </p:nvPr>
        </p:nvSpPr>
        <p:spPr/>
        <p:txBody>
          <a:bodyPr>
            <a:normAutofit fontScale="90000"/>
          </a:bodyPr>
          <a:lstStyle/>
          <a:p>
            <a:r>
              <a:rPr lang="en-US" sz="7400">
                <a:solidFill>
                  <a:schemeClr val="bg1"/>
                </a:solidFill>
                <a:latin typeface="Bebas Neue Bold"/>
              </a:rPr>
              <a:t>Research </a:t>
            </a:r>
            <a:r>
              <a:rPr lang="en-US" sz="7400">
                <a:solidFill>
                  <a:srgbClr val="FFC000"/>
                </a:solidFill>
                <a:latin typeface="Bebas Neue Bold"/>
              </a:rPr>
              <a:t>objective</a:t>
            </a:r>
            <a:r>
              <a:rPr lang="en-US">
                <a:solidFill>
                  <a:srgbClr val="FFC000"/>
                </a:solidFill>
                <a:latin typeface="Adobe Devanagari"/>
              </a:rPr>
              <a:t> </a:t>
            </a:r>
            <a:endParaRPr lang="en-US">
              <a:latin typeface="Adobe Devanagari"/>
            </a:endParaRPr>
          </a:p>
        </p:txBody>
      </p:sp>
      <p:sp>
        <p:nvSpPr>
          <p:cNvPr id="3" name="Content Placeholder 2">
            <a:extLst>
              <a:ext uri="{FF2B5EF4-FFF2-40B4-BE49-F238E27FC236}">
                <a16:creationId xmlns:a16="http://schemas.microsoft.com/office/drawing/2014/main" id="{8459B32F-3840-CC49-C25E-34B1ED54D272}"/>
              </a:ext>
            </a:extLst>
          </p:cNvPr>
          <p:cNvSpPr>
            <a:spLocks noGrp="1"/>
          </p:cNvSpPr>
          <p:nvPr>
            <p:ph sz="half" idx="1"/>
          </p:nvPr>
        </p:nvSpPr>
        <p:spPr>
          <a:xfrm>
            <a:off x="5902035" y="2934692"/>
            <a:ext cx="11402291" cy="6788945"/>
          </a:xfrm>
        </p:spPr>
        <p:txBody>
          <a:bodyPr vert="horz" lIns="91440" tIns="45720" rIns="91440" bIns="45720" rtlCol="0" anchor="t">
            <a:normAutofit/>
          </a:bodyPr>
          <a:lstStyle/>
          <a:p>
            <a:r>
              <a:rPr lang="en-US" sz="3200">
                <a:solidFill>
                  <a:schemeClr val="bg1"/>
                </a:solidFill>
                <a:ea typeface="+mn-lt"/>
                <a:cs typeface="+mn-lt"/>
              </a:rPr>
              <a:t>To investigate the relationship between rapid naming ability and reading fluency in individuals with rapid naming dyslexia, and to determine the effectiveness of visual processing interventions in improving rapid naming ability and reading outcomes in this population.</a:t>
            </a:r>
            <a:endParaRPr lang="en-US">
              <a:solidFill>
                <a:schemeClr val="bg1"/>
              </a:solidFill>
              <a:ea typeface="Cambria"/>
            </a:endParaRPr>
          </a:p>
        </p:txBody>
      </p:sp>
      <p:sp>
        <p:nvSpPr>
          <p:cNvPr id="6" name="Rectangle 5">
            <a:extLst>
              <a:ext uri="{FF2B5EF4-FFF2-40B4-BE49-F238E27FC236}">
                <a16:creationId xmlns:a16="http://schemas.microsoft.com/office/drawing/2014/main" id="{3C0FE775-026D-1EBE-2D79-87458B85098F}"/>
              </a:ext>
            </a:extLst>
          </p:cNvPr>
          <p:cNvSpPr/>
          <p:nvPr/>
        </p:nvSpPr>
        <p:spPr>
          <a:xfrm>
            <a:off x="5741719" y="98065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5" name="Picture 13">
            <a:extLst>
              <a:ext uri="{FF2B5EF4-FFF2-40B4-BE49-F238E27FC236}">
                <a16:creationId xmlns:a16="http://schemas.microsoft.com/office/drawing/2014/main" id="{EFEE847B-2710-D406-F9F0-03E4DC304D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0661" y="2095013"/>
            <a:ext cx="3253743" cy="6089773"/>
          </a:xfrm>
          <a:prstGeom prst="rect">
            <a:avLst/>
          </a:prstGeom>
        </p:spPr>
      </p:pic>
    </p:spTree>
    <p:extLst>
      <p:ext uri="{BB962C8B-B14F-4D97-AF65-F5344CB8AC3E}">
        <p14:creationId xmlns:p14="http://schemas.microsoft.com/office/powerpoint/2010/main" val="3822840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3B8B-0F55-2E19-7283-D47A2C48F53C}"/>
              </a:ext>
            </a:extLst>
          </p:cNvPr>
          <p:cNvSpPr>
            <a:spLocks noGrp="1"/>
          </p:cNvSpPr>
          <p:nvPr>
            <p:ph type="title"/>
          </p:nvPr>
        </p:nvSpPr>
        <p:spPr/>
        <p:txBody>
          <a:bodyPr>
            <a:normAutofit fontScale="90000"/>
          </a:bodyPr>
          <a:lstStyle/>
          <a:p>
            <a:r>
              <a:rPr lang="en-US" sz="7400">
                <a:solidFill>
                  <a:schemeClr val="bg1"/>
                </a:solidFill>
                <a:latin typeface="Bebas Neue Bold"/>
              </a:rPr>
              <a:t>sub </a:t>
            </a:r>
            <a:r>
              <a:rPr lang="en-US" sz="7400">
                <a:solidFill>
                  <a:srgbClr val="FFC000"/>
                </a:solidFill>
                <a:latin typeface="Bebas Neue Bold"/>
              </a:rPr>
              <a:t>objectives</a:t>
            </a:r>
            <a:r>
              <a:rPr lang="en-US">
                <a:solidFill>
                  <a:srgbClr val="FFC000"/>
                </a:solidFill>
                <a:latin typeface="Adobe Devanagari"/>
              </a:rPr>
              <a:t> </a:t>
            </a:r>
            <a:endParaRPr lang="en-US">
              <a:latin typeface="Adobe Devanagari"/>
            </a:endParaRPr>
          </a:p>
        </p:txBody>
      </p:sp>
      <p:sp>
        <p:nvSpPr>
          <p:cNvPr id="3" name="Content Placeholder 2">
            <a:extLst>
              <a:ext uri="{FF2B5EF4-FFF2-40B4-BE49-F238E27FC236}">
                <a16:creationId xmlns:a16="http://schemas.microsoft.com/office/drawing/2014/main" id="{8AD8AEB9-9790-3615-32D6-C32BB25138C3}"/>
              </a:ext>
            </a:extLst>
          </p:cNvPr>
          <p:cNvSpPr>
            <a:spLocks noGrp="1"/>
          </p:cNvSpPr>
          <p:nvPr>
            <p:ph sz="half" idx="1"/>
          </p:nvPr>
        </p:nvSpPr>
        <p:spPr>
          <a:xfrm>
            <a:off x="914400" y="2400302"/>
            <a:ext cx="17191511" cy="6788945"/>
          </a:xfrm>
        </p:spPr>
        <p:txBody>
          <a:bodyPr vert="horz" lIns="91440" tIns="45720" rIns="91440" bIns="45720" rtlCol="0" anchor="t">
            <a:normAutofit/>
          </a:bodyPr>
          <a:lstStyle/>
          <a:p>
            <a:r>
              <a:rPr lang="en-US" sz="3200">
                <a:solidFill>
                  <a:schemeClr val="bg1"/>
                </a:solidFill>
                <a:ea typeface="+mn-lt"/>
                <a:cs typeface="+mn-lt"/>
              </a:rPr>
              <a:t>Will use Audible to enable listening and reading of text, with voice recognition to identify phrases.</a:t>
            </a:r>
          </a:p>
          <a:p>
            <a:endParaRPr lang="en-US" sz="3200">
              <a:solidFill>
                <a:schemeClr val="bg1"/>
              </a:solidFill>
              <a:ea typeface="+mn-lt"/>
              <a:cs typeface="+mn-lt"/>
            </a:endParaRPr>
          </a:p>
          <a:p>
            <a:r>
              <a:rPr lang="en-US" sz="3200">
                <a:solidFill>
                  <a:schemeClr val="bg1"/>
                </a:solidFill>
                <a:ea typeface="+mn-lt"/>
                <a:cs typeface="+mn-lt"/>
              </a:rPr>
              <a:t>Will feature adjustable audio playback speed settings and contextual text highlighting.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A quiz mode, utilizing voice recognition to test comprehension of the text, will also be included.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 The app will provide a personalized dashboard to track progress over time. </a:t>
            </a:r>
            <a:endParaRPr lang="en-US" sz="3200">
              <a:solidFill>
                <a:schemeClr val="bg1"/>
              </a:solidFill>
              <a:ea typeface="Cambria"/>
            </a:endParaRPr>
          </a:p>
        </p:txBody>
      </p:sp>
      <p:sp>
        <p:nvSpPr>
          <p:cNvPr id="9" name="Rectangle 8">
            <a:extLst>
              <a:ext uri="{FF2B5EF4-FFF2-40B4-BE49-F238E27FC236}">
                <a16:creationId xmlns:a16="http://schemas.microsoft.com/office/drawing/2014/main" id="{BDF06AB1-BEAC-90B1-2C4D-BB6E7F964499}"/>
              </a:ext>
            </a:extLst>
          </p:cNvPr>
          <p:cNvSpPr/>
          <p:nvPr/>
        </p:nvSpPr>
        <p:spPr>
          <a:xfrm>
            <a:off x="5578433" y="98213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608940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BDC2-A93E-CDF1-A91D-5EC840C8C957}"/>
              </a:ext>
            </a:extLst>
          </p:cNvPr>
          <p:cNvSpPr>
            <a:spLocks noGrp="1"/>
          </p:cNvSpPr>
          <p:nvPr>
            <p:ph type="title"/>
          </p:nvPr>
        </p:nvSpPr>
        <p:spPr>
          <a:xfrm flipH="1">
            <a:off x="4246217" y="979114"/>
            <a:ext cx="10900557" cy="490567"/>
          </a:xfrm>
        </p:spPr>
        <p:txBody>
          <a:bodyPr vert="horz" lIns="91440" tIns="45720" rIns="91440" bIns="45720" rtlCol="0" anchor="ctr">
            <a:noAutofit/>
          </a:bodyPr>
          <a:lstStyle/>
          <a:p>
            <a:r>
              <a:rPr lang="en-US" sz="7200">
                <a:solidFill>
                  <a:schemeClr val="bg1"/>
                </a:solidFill>
                <a:latin typeface="Bebas Neue Bold"/>
              </a:rPr>
              <a:t>Research </a:t>
            </a:r>
            <a:r>
              <a:rPr lang="en-US" sz="7200">
                <a:solidFill>
                  <a:srgbClr val="FFC000"/>
                </a:solidFill>
                <a:latin typeface="Bebas Neue Bold"/>
              </a:rPr>
              <a:t>gap</a:t>
            </a:r>
            <a:endParaRPr lang="en-US" sz="7200">
              <a:latin typeface="Bebas Neue Bold"/>
            </a:endParaRPr>
          </a:p>
        </p:txBody>
      </p:sp>
      <p:sp>
        <p:nvSpPr>
          <p:cNvPr id="9" name="Rectangle 8">
            <a:extLst>
              <a:ext uri="{FF2B5EF4-FFF2-40B4-BE49-F238E27FC236}">
                <a16:creationId xmlns:a16="http://schemas.microsoft.com/office/drawing/2014/main" id="{A8EADB89-75EF-1272-F0EF-87C4AAAF080B}"/>
              </a:ext>
            </a:extLst>
          </p:cNvPr>
          <p:cNvSpPr/>
          <p:nvPr/>
        </p:nvSpPr>
        <p:spPr>
          <a:xfrm>
            <a:off x="5371451" y="979044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graphicFrame>
        <p:nvGraphicFramePr>
          <p:cNvPr id="80" name="Table 79">
            <a:extLst>
              <a:ext uri="{FF2B5EF4-FFF2-40B4-BE49-F238E27FC236}">
                <a16:creationId xmlns:a16="http://schemas.microsoft.com/office/drawing/2014/main" id="{D9E46541-4C13-FEBD-F2C3-BA2BB1BC4641}"/>
              </a:ext>
            </a:extLst>
          </p:cNvPr>
          <p:cNvGraphicFramePr>
            <a:graphicFrameLocks noGrp="1"/>
          </p:cNvGraphicFramePr>
          <p:nvPr>
            <p:extLst>
              <p:ext uri="{D42A27DB-BD31-4B8C-83A1-F6EECF244321}">
                <p14:modId xmlns:p14="http://schemas.microsoft.com/office/powerpoint/2010/main" val="4281555630"/>
              </p:ext>
            </p:extLst>
          </p:nvPr>
        </p:nvGraphicFramePr>
        <p:xfrm>
          <a:off x="3733830" y="2003453"/>
          <a:ext cx="12100562" cy="7095848"/>
        </p:xfrm>
        <a:graphic>
          <a:graphicData uri="http://schemas.openxmlformats.org/drawingml/2006/table">
            <a:tbl>
              <a:tblPr firstRow="1" firstCol="1" bandRow="1">
                <a:tableStyleId>{5C22544A-7EE6-4342-B048-85BDC9FD1C3A}</a:tableStyleId>
              </a:tblPr>
              <a:tblGrid>
                <a:gridCol w="2807331">
                  <a:extLst>
                    <a:ext uri="{9D8B030D-6E8A-4147-A177-3AD203B41FA5}">
                      <a16:colId xmlns:a16="http://schemas.microsoft.com/office/drawing/2014/main" val="1976888426"/>
                    </a:ext>
                  </a:extLst>
                </a:gridCol>
                <a:gridCol w="1258458">
                  <a:extLst>
                    <a:ext uri="{9D8B030D-6E8A-4147-A177-3AD203B41FA5}">
                      <a16:colId xmlns:a16="http://schemas.microsoft.com/office/drawing/2014/main" val="3395908109"/>
                    </a:ext>
                  </a:extLst>
                </a:gridCol>
                <a:gridCol w="1258458">
                  <a:extLst>
                    <a:ext uri="{9D8B030D-6E8A-4147-A177-3AD203B41FA5}">
                      <a16:colId xmlns:a16="http://schemas.microsoft.com/office/drawing/2014/main" val="198001650"/>
                    </a:ext>
                  </a:extLst>
                </a:gridCol>
                <a:gridCol w="1258458">
                  <a:extLst>
                    <a:ext uri="{9D8B030D-6E8A-4147-A177-3AD203B41FA5}">
                      <a16:colId xmlns:a16="http://schemas.microsoft.com/office/drawing/2014/main" val="326179525"/>
                    </a:ext>
                  </a:extLst>
                </a:gridCol>
                <a:gridCol w="1258458">
                  <a:extLst>
                    <a:ext uri="{9D8B030D-6E8A-4147-A177-3AD203B41FA5}">
                      <a16:colId xmlns:a16="http://schemas.microsoft.com/office/drawing/2014/main" val="304317014"/>
                    </a:ext>
                  </a:extLst>
                </a:gridCol>
                <a:gridCol w="1355263">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1800" err="1">
                          <a:effectLst/>
                        </a:rPr>
                        <a:t>Growin’Up</a:t>
                      </a:r>
                      <a:endParaRPr lang="en-US" sz="1800" err="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2832162282"/>
                  </a:ext>
                </a:extLst>
              </a:tr>
              <a:tr h="1624173">
                <a:tc>
                  <a:txBody>
                    <a:bodyPr/>
                    <a:lstStyle/>
                    <a:p>
                      <a:pPr marL="0" marR="0" lvl="0">
                        <a:lnSpc>
                          <a:spcPct val="107000"/>
                        </a:lnSpc>
                        <a:spcBef>
                          <a:spcPts val="0"/>
                        </a:spcBef>
                        <a:spcAft>
                          <a:spcPts val="0"/>
                        </a:spcAft>
                        <a:buNone/>
                      </a:pPr>
                      <a:r>
                        <a:rPr lang="en-US" sz="1800" b="0" i="0" u="none" strike="noStrike" noProof="0">
                          <a:effectLst/>
                          <a:latin typeface="Cambria"/>
                        </a:rPr>
                        <a:t>Voice recognition technology designed for children to aid in their reading abilities.</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105346418"/>
                  </a:ext>
                </a:extLst>
              </a:tr>
              <a:tr h="1410111">
                <a:tc>
                  <a:txBody>
                    <a:bodyPr/>
                    <a:lstStyle/>
                    <a:p>
                      <a:pPr marL="0" marR="0" lvl="0">
                        <a:lnSpc>
                          <a:spcPct val="107000"/>
                        </a:lnSpc>
                        <a:spcBef>
                          <a:spcPts val="0"/>
                        </a:spcBef>
                        <a:spcAft>
                          <a:spcPts val="0"/>
                        </a:spcAft>
                        <a:buNone/>
                      </a:pPr>
                      <a:r>
                        <a:rPr lang="en-US" sz="1800" b="0" i="0" u="none" strike="noStrike" noProof="0">
                          <a:effectLst/>
                          <a:latin typeface="Cambria"/>
                        </a:rPr>
                        <a:t>Monitor progress over a period of time.</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941667357"/>
                  </a:ext>
                </a:extLst>
              </a:tr>
              <a:tr h="1377012">
                <a:tc>
                  <a:txBody>
                    <a:bodyPr/>
                    <a:lstStyle/>
                    <a:p>
                      <a:pPr marL="0" marR="0" lvl="0">
                        <a:lnSpc>
                          <a:spcPct val="107000"/>
                        </a:lnSpc>
                        <a:spcBef>
                          <a:spcPts val="0"/>
                        </a:spcBef>
                        <a:spcAft>
                          <a:spcPts val="0"/>
                        </a:spcAft>
                        <a:buNone/>
                      </a:pPr>
                      <a:r>
                        <a:rPr lang="en-US" sz="1800" b="0" i="0" u="none" strike="noStrike" noProof="0">
                          <a:effectLst/>
                          <a:latin typeface="Cambria"/>
                        </a:rPr>
                        <a:t>Quiz mode that utilizes both voice recognition and written responses</a:t>
                      </a:r>
                      <a:endParaRPr lang="en-US"/>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25000"/>
                      </a:schemeClr>
                    </a:solidFill>
                  </a:tcPr>
                </a:tc>
                <a:extLst>
                  <a:ext uri="{0D108BD9-81ED-4DB2-BD59-A6C34878D82A}">
                    <a16:rowId xmlns:a16="http://schemas.microsoft.com/office/drawing/2014/main" val="1439122278"/>
                  </a:ext>
                </a:extLst>
              </a:tr>
            </a:tbl>
          </a:graphicData>
        </a:graphic>
      </p:graphicFrame>
      <p:pic>
        <p:nvPicPr>
          <p:cNvPr id="82" name="Graphic 2" descr="Checkmark with solid fill">
            <a:extLst>
              <a:ext uri="{FF2B5EF4-FFF2-40B4-BE49-F238E27FC236}">
                <a16:creationId xmlns:a16="http://schemas.microsoft.com/office/drawing/2014/main" id="{DDFDED62-5B65-0E2C-29B3-91187DB766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8360" y="3951540"/>
            <a:ext cx="385906" cy="385906"/>
          </a:xfrm>
          <a:prstGeom prst="rect">
            <a:avLst/>
          </a:prstGeom>
        </p:spPr>
      </p:pic>
      <p:pic>
        <p:nvPicPr>
          <p:cNvPr id="84" name="Graphic 3" descr="Checkmark with solid fill">
            <a:extLst>
              <a:ext uri="{FF2B5EF4-FFF2-40B4-BE49-F238E27FC236}">
                <a16:creationId xmlns:a16="http://schemas.microsoft.com/office/drawing/2014/main" id="{B7B0324D-1723-80DB-5988-774A47FEC2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8360" y="5377263"/>
            <a:ext cx="385902" cy="382714"/>
          </a:xfrm>
          <a:prstGeom prst="rect">
            <a:avLst/>
          </a:prstGeom>
        </p:spPr>
      </p:pic>
      <p:pic>
        <p:nvPicPr>
          <p:cNvPr id="86" name="Graphic 4" descr="Checkmark with solid fill">
            <a:extLst>
              <a:ext uri="{FF2B5EF4-FFF2-40B4-BE49-F238E27FC236}">
                <a16:creationId xmlns:a16="http://schemas.microsoft.com/office/drawing/2014/main" id="{557C2B82-AA85-F78C-9717-5465F28F6B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3347" y="6706393"/>
            <a:ext cx="385906" cy="385906"/>
          </a:xfrm>
          <a:prstGeom prst="rect">
            <a:avLst/>
          </a:prstGeom>
        </p:spPr>
      </p:pic>
      <p:pic>
        <p:nvPicPr>
          <p:cNvPr id="88" name="Graphic 9" descr="Checkmark with solid fill">
            <a:extLst>
              <a:ext uri="{FF2B5EF4-FFF2-40B4-BE49-F238E27FC236}">
                <a16:creationId xmlns:a16="http://schemas.microsoft.com/office/drawing/2014/main" id="{A94B9008-429C-94EE-E288-56DB861142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3347" y="7841374"/>
            <a:ext cx="385902" cy="382714"/>
          </a:xfrm>
          <a:prstGeom prst="rect">
            <a:avLst/>
          </a:prstGeom>
        </p:spPr>
      </p:pic>
      <p:pic>
        <p:nvPicPr>
          <p:cNvPr id="90" name="Graphic 10" descr="Checkmark with solid fill">
            <a:extLst>
              <a:ext uri="{FF2B5EF4-FFF2-40B4-BE49-F238E27FC236}">
                <a16:creationId xmlns:a16="http://schemas.microsoft.com/office/drawing/2014/main" id="{D9B1D32B-2AEB-3602-8E85-0F716BF23E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05537" y="8638428"/>
            <a:ext cx="385906" cy="382714"/>
          </a:xfrm>
          <a:prstGeom prst="rect">
            <a:avLst/>
          </a:prstGeom>
        </p:spPr>
      </p:pic>
      <p:pic>
        <p:nvPicPr>
          <p:cNvPr id="92" name="Graphic 11" descr="Close with solid fill">
            <a:extLst>
              <a:ext uri="{FF2B5EF4-FFF2-40B4-BE49-F238E27FC236}">
                <a16:creationId xmlns:a16="http://schemas.microsoft.com/office/drawing/2014/main" id="{78074FAF-2440-1C0B-EF99-0CA8E048F8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3384" y="3892982"/>
            <a:ext cx="462445" cy="462445"/>
          </a:xfrm>
          <a:prstGeom prst="rect">
            <a:avLst/>
          </a:prstGeom>
        </p:spPr>
      </p:pic>
      <p:pic>
        <p:nvPicPr>
          <p:cNvPr id="94" name="Graphic 12" descr="Close with solid fill">
            <a:extLst>
              <a:ext uri="{FF2B5EF4-FFF2-40B4-BE49-F238E27FC236}">
                <a16:creationId xmlns:a16="http://schemas.microsoft.com/office/drawing/2014/main" id="{D41DB31A-9F2D-D68E-B82A-E6CC53333D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1164" y="3881425"/>
            <a:ext cx="462445" cy="465637"/>
          </a:xfrm>
          <a:prstGeom prst="rect">
            <a:avLst/>
          </a:prstGeom>
        </p:spPr>
      </p:pic>
      <p:pic>
        <p:nvPicPr>
          <p:cNvPr id="96" name="Graphic 18" descr="Close with solid fill">
            <a:extLst>
              <a:ext uri="{FF2B5EF4-FFF2-40B4-BE49-F238E27FC236}">
                <a16:creationId xmlns:a16="http://schemas.microsoft.com/office/drawing/2014/main" id="{C06BE15D-4BAC-9613-BC8E-97D7CCA7DC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6496" y="3902391"/>
            <a:ext cx="465637" cy="462445"/>
          </a:xfrm>
          <a:prstGeom prst="rect">
            <a:avLst/>
          </a:prstGeom>
        </p:spPr>
      </p:pic>
      <p:pic>
        <p:nvPicPr>
          <p:cNvPr id="98" name="Graphic 19" descr="Close with solid fill">
            <a:extLst>
              <a:ext uri="{FF2B5EF4-FFF2-40B4-BE49-F238E27FC236}">
                <a16:creationId xmlns:a16="http://schemas.microsoft.com/office/drawing/2014/main" id="{80F23703-AB45-9E5A-9F4B-E5C571A16B1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119" y="3931399"/>
            <a:ext cx="462445" cy="462446"/>
          </a:xfrm>
          <a:prstGeom prst="rect">
            <a:avLst/>
          </a:prstGeom>
        </p:spPr>
      </p:pic>
      <p:pic>
        <p:nvPicPr>
          <p:cNvPr id="100" name="Graphic 20" descr="Close with solid fill">
            <a:extLst>
              <a:ext uri="{FF2B5EF4-FFF2-40B4-BE49-F238E27FC236}">
                <a16:creationId xmlns:a16="http://schemas.microsoft.com/office/drawing/2014/main" id="{3F4667E6-E751-82E2-FEC9-5F7E3B8CDB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67504" y="3937749"/>
            <a:ext cx="462445" cy="462446"/>
          </a:xfrm>
          <a:prstGeom prst="rect">
            <a:avLst/>
          </a:prstGeom>
        </p:spPr>
      </p:pic>
      <p:pic>
        <p:nvPicPr>
          <p:cNvPr id="102" name="Graphic 21" descr="Close with solid fill">
            <a:extLst>
              <a:ext uri="{FF2B5EF4-FFF2-40B4-BE49-F238E27FC236}">
                <a16:creationId xmlns:a16="http://schemas.microsoft.com/office/drawing/2014/main" id="{2209B398-127F-CA7A-03B7-C0AC9896258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99414" y="3904285"/>
            <a:ext cx="462449" cy="465637"/>
          </a:xfrm>
          <a:prstGeom prst="rect">
            <a:avLst/>
          </a:prstGeom>
        </p:spPr>
      </p:pic>
      <p:pic>
        <p:nvPicPr>
          <p:cNvPr id="104" name="Graphic 22" descr="Close with solid fill">
            <a:extLst>
              <a:ext uri="{FF2B5EF4-FFF2-40B4-BE49-F238E27FC236}">
                <a16:creationId xmlns:a16="http://schemas.microsoft.com/office/drawing/2014/main" id="{1FE4ECB9-0B32-ECB1-7558-4E3D370E58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5228" y="5436138"/>
            <a:ext cx="462445" cy="462445"/>
          </a:xfrm>
          <a:prstGeom prst="rect">
            <a:avLst/>
          </a:prstGeom>
        </p:spPr>
      </p:pic>
      <p:pic>
        <p:nvPicPr>
          <p:cNvPr id="106" name="Graphic 23" descr="Close with solid fill">
            <a:extLst>
              <a:ext uri="{FF2B5EF4-FFF2-40B4-BE49-F238E27FC236}">
                <a16:creationId xmlns:a16="http://schemas.microsoft.com/office/drawing/2014/main" id="{40FF5D87-C9B7-5C07-216E-2F1380AF860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0717" y="5447393"/>
            <a:ext cx="462445" cy="462445"/>
          </a:xfrm>
          <a:prstGeom prst="rect">
            <a:avLst/>
          </a:prstGeom>
        </p:spPr>
      </p:pic>
      <p:pic>
        <p:nvPicPr>
          <p:cNvPr id="108" name="Graphic 24" descr="Close with solid fill">
            <a:extLst>
              <a:ext uri="{FF2B5EF4-FFF2-40B4-BE49-F238E27FC236}">
                <a16:creationId xmlns:a16="http://schemas.microsoft.com/office/drawing/2014/main" id="{5BE918DF-04E0-1B14-760C-8D51B15828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66658" y="5495903"/>
            <a:ext cx="462445" cy="462445"/>
          </a:xfrm>
          <a:prstGeom prst="rect">
            <a:avLst/>
          </a:prstGeom>
        </p:spPr>
      </p:pic>
      <p:pic>
        <p:nvPicPr>
          <p:cNvPr id="110" name="Graphic 25" descr="Close with solid fill">
            <a:extLst>
              <a:ext uri="{FF2B5EF4-FFF2-40B4-BE49-F238E27FC236}">
                <a16:creationId xmlns:a16="http://schemas.microsoft.com/office/drawing/2014/main" id="{01D0E162-F1D7-B7C3-06C0-A4476D413D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5002" y="5495904"/>
            <a:ext cx="462445" cy="462445"/>
          </a:xfrm>
          <a:prstGeom prst="rect">
            <a:avLst/>
          </a:prstGeom>
        </p:spPr>
      </p:pic>
      <p:pic>
        <p:nvPicPr>
          <p:cNvPr id="112" name="Graphic 26" descr="Close with solid fill">
            <a:extLst>
              <a:ext uri="{FF2B5EF4-FFF2-40B4-BE49-F238E27FC236}">
                <a16:creationId xmlns:a16="http://schemas.microsoft.com/office/drawing/2014/main" id="{EEB4932C-162E-7462-7320-59E2112B7D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86249" y="5499095"/>
            <a:ext cx="462445" cy="462446"/>
          </a:xfrm>
          <a:prstGeom prst="rect">
            <a:avLst/>
          </a:prstGeom>
        </p:spPr>
      </p:pic>
      <p:pic>
        <p:nvPicPr>
          <p:cNvPr id="114" name="Graphic 27" descr="Close with solid fill">
            <a:extLst>
              <a:ext uri="{FF2B5EF4-FFF2-40B4-BE49-F238E27FC236}">
                <a16:creationId xmlns:a16="http://schemas.microsoft.com/office/drawing/2014/main" id="{898EA11E-3853-4E41-9656-F95CC4A0C4C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02960" y="5495904"/>
            <a:ext cx="462449" cy="465637"/>
          </a:xfrm>
          <a:prstGeom prst="rect">
            <a:avLst/>
          </a:prstGeom>
        </p:spPr>
      </p:pic>
      <p:pic>
        <p:nvPicPr>
          <p:cNvPr id="116" name="Graphic 41" descr="Close with solid fill">
            <a:extLst>
              <a:ext uri="{FF2B5EF4-FFF2-40B4-BE49-F238E27FC236}">
                <a16:creationId xmlns:a16="http://schemas.microsoft.com/office/drawing/2014/main" id="{310B9974-F26C-425A-B015-181509D2D87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1894" y="6728572"/>
            <a:ext cx="465637" cy="462449"/>
          </a:xfrm>
          <a:prstGeom prst="rect">
            <a:avLst/>
          </a:prstGeom>
        </p:spPr>
      </p:pic>
      <p:pic>
        <p:nvPicPr>
          <p:cNvPr id="118" name="Graphic 42" descr="Close with solid fill">
            <a:extLst>
              <a:ext uri="{FF2B5EF4-FFF2-40B4-BE49-F238E27FC236}">
                <a16:creationId xmlns:a16="http://schemas.microsoft.com/office/drawing/2014/main" id="{584BEA53-3883-ACC9-39A0-FFD3627CDA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9860" y="6678416"/>
            <a:ext cx="462449" cy="462449"/>
          </a:xfrm>
          <a:prstGeom prst="rect">
            <a:avLst/>
          </a:prstGeom>
        </p:spPr>
      </p:pic>
      <p:pic>
        <p:nvPicPr>
          <p:cNvPr id="120" name="Graphic 43" descr="Close with solid fill">
            <a:extLst>
              <a:ext uri="{FF2B5EF4-FFF2-40B4-BE49-F238E27FC236}">
                <a16:creationId xmlns:a16="http://schemas.microsoft.com/office/drawing/2014/main" id="{5A5EE4B6-235E-84FF-C835-A711F4E010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0718" y="6732223"/>
            <a:ext cx="462445" cy="462446"/>
          </a:xfrm>
          <a:prstGeom prst="rect">
            <a:avLst/>
          </a:prstGeom>
        </p:spPr>
      </p:pic>
      <p:pic>
        <p:nvPicPr>
          <p:cNvPr id="122" name="Graphic 44" descr="Close with solid fill">
            <a:extLst>
              <a:ext uri="{FF2B5EF4-FFF2-40B4-BE49-F238E27FC236}">
                <a16:creationId xmlns:a16="http://schemas.microsoft.com/office/drawing/2014/main" id="{D19A0E0F-5B77-9CE0-D417-699C3AD807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5002" y="6678416"/>
            <a:ext cx="462445" cy="462446"/>
          </a:xfrm>
          <a:prstGeom prst="rect">
            <a:avLst/>
          </a:prstGeom>
        </p:spPr>
      </p:pic>
      <p:pic>
        <p:nvPicPr>
          <p:cNvPr id="124" name="Graphic 45" descr="Close with solid fill">
            <a:extLst>
              <a:ext uri="{FF2B5EF4-FFF2-40B4-BE49-F238E27FC236}">
                <a16:creationId xmlns:a16="http://schemas.microsoft.com/office/drawing/2014/main" id="{E50F25CC-3094-C7C5-75E7-9605EAC87C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86248" y="6656146"/>
            <a:ext cx="462445" cy="462446"/>
          </a:xfrm>
          <a:prstGeom prst="rect">
            <a:avLst/>
          </a:prstGeom>
        </p:spPr>
      </p:pic>
      <p:pic>
        <p:nvPicPr>
          <p:cNvPr id="126" name="Graphic 46" descr="Close with solid fill">
            <a:extLst>
              <a:ext uri="{FF2B5EF4-FFF2-40B4-BE49-F238E27FC236}">
                <a16:creationId xmlns:a16="http://schemas.microsoft.com/office/drawing/2014/main" id="{AA7BBC42-D0A2-062E-A2B0-9DA01AA5C3D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99418" y="6670743"/>
            <a:ext cx="462445" cy="465637"/>
          </a:xfrm>
          <a:prstGeom prst="rect">
            <a:avLst/>
          </a:prstGeom>
        </p:spPr>
      </p:pic>
      <p:pic>
        <p:nvPicPr>
          <p:cNvPr id="128" name="Graphic 71" descr="Checkmark with solid fill">
            <a:extLst>
              <a:ext uri="{FF2B5EF4-FFF2-40B4-BE49-F238E27FC236}">
                <a16:creationId xmlns:a16="http://schemas.microsoft.com/office/drawing/2014/main" id="{4AC8E7DD-7F2D-CAA3-C738-D782F5B1B2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5310" y="7896478"/>
            <a:ext cx="385906" cy="385905"/>
          </a:xfrm>
          <a:prstGeom prst="rect">
            <a:avLst/>
          </a:prstGeom>
        </p:spPr>
      </p:pic>
      <p:pic>
        <p:nvPicPr>
          <p:cNvPr id="130" name="Graphic 72" descr="Checkmark with solid fill">
            <a:extLst>
              <a:ext uri="{FF2B5EF4-FFF2-40B4-BE49-F238E27FC236}">
                <a16:creationId xmlns:a16="http://schemas.microsoft.com/office/drawing/2014/main" id="{23836C25-5ECF-334C-6649-4D97AA8F3F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1282" y="7896480"/>
            <a:ext cx="385903" cy="385903"/>
          </a:xfrm>
          <a:prstGeom prst="rect">
            <a:avLst/>
          </a:prstGeom>
        </p:spPr>
      </p:pic>
      <p:pic>
        <p:nvPicPr>
          <p:cNvPr id="132" name="Graphic 73" descr="Close with solid fill">
            <a:extLst>
              <a:ext uri="{FF2B5EF4-FFF2-40B4-BE49-F238E27FC236}">
                <a16:creationId xmlns:a16="http://schemas.microsoft.com/office/drawing/2014/main" id="{BCD8CAC8-47AD-70F0-B90B-5DB716F1EA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8590" y="7860933"/>
            <a:ext cx="462449" cy="465637"/>
          </a:xfrm>
          <a:prstGeom prst="rect">
            <a:avLst/>
          </a:prstGeom>
        </p:spPr>
      </p:pic>
      <p:pic>
        <p:nvPicPr>
          <p:cNvPr id="134" name="Graphic 74" descr="Checkmark with solid fill">
            <a:extLst>
              <a:ext uri="{FF2B5EF4-FFF2-40B4-BE49-F238E27FC236}">
                <a16:creationId xmlns:a16="http://schemas.microsoft.com/office/drawing/2014/main" id="{2A3D0C04-72EF-29AB-3B53-1A9B89039C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03389" y="7889645"/>
            <a:ext cx="385903" cy="385903"/>
          </a:xfrm>
          <a:prstGeom prst="rect">
            <a:avLst/>
          </a:prstGeom>
        </p:spPr>
      </p:pic>
      <p:pic>
        <p:nvPicPr>
          <p:cNvPr id="136" name="Graphic 75" descr="Checkmark with solid fill">
            <a:extLst>
              <a:ext uri="{FF2B5EF4-FFF2-40B4-BE49-F238E27FC236}">
                <a16:creationId xmlns:a16="http://schemas.microsoft.com/office/drawing/2014/main" id="{DB1F4EA9-3882-8FCB-2FB6-4602628337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6248" y="7872056"/>
            <a:ext cx="385906" cy="385905"/>
          </a:xfrm>
          <a:prstGeom prst="rect">
            <a:avLst/>
          </a:prstGeom>
        </p:spPr>
      </p:pic>
      <p:pic>
        <p:nvPicPr>
          <p:cNvPr id="138" name="Graphic 76" descr="Checkmark with solid fill">
            <a:extLst>
              <a:ext uri="{FF2B5EF4-FFF2-40B4-BE49-F238E27FC236}">
                <a16:creationId xmlns:a16="http://schemas.microsoft.com/office/drawing/2014/main" id="{D4ED462C-72BB-A197-12C6-EE219ECB59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18649" y="7838185"/>
            <a:ext cx="385903" cy="385903"/>
          </a:xfrm>
          <a:prstGeom prst="rect">
            <a:avLst/>
          </a:prstGeom>
        </p:spPr>
      </p:pic>
      <p:pic>
        <p:nvPicPr>
          <p:cNvPr id="140" name="Graphic 77" descr="Checkmark with solid fill">
            <a:extLst>
              <a:ext uri="{FF2B5EF4-FFF2-40B4-BE49-F238E27FC236}">
                <a16:creationId xmlns:a16="http://schemas.microsoft.com/office/drawing/2014/main" id="{DA961887-EFC3-47B5-669D-30E6B83BFC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5342" y="8638428"/>
            <a:ext cx="382715" cy="385903"/>
          </a:xfrm>
          <a:prstGeom prst="rect">
            <a:avLst/>
          </a:prstGeom>
        </p:spPr>
      </p:pic>
      <p:pic>
        <p:nvPicPr>
          <p:cNvPr id="142" name="Graphic 78" descr="Checkmark with solid fill">
            <a:extLst>
              <a:ext uri="{FF2B5EF4-FFF2-40B4-BE49-F238E27FC236}">
                <a16:creationId xmlns:a16="http://schemas.microsoft.com/office/drawing/2014/main" id="{734B148F-9D24-4106-E221-908BB8AF632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75959" y="8611781"/>
            <a:ext cx="385904" cy="385905"/>
          </a:xfrm>
          <a:prstGeom prst="rect">
            <a:avLst/>
          </a:prstGeom>
        </p:spPr>
      </p:pic>
      <p:pic>
        <p:nvPicPr>
          <p:cNvPr id="144" name="Graphic 79" descr="Close with solid fill">
            <a:extLst>
              <a:ext uri="{FF2B5EF4-FFF2-40B4-BE49-F238E27FC236}">
                <a16:creationId xmlns:a16="http://schemas.microsoft.com/office/drawing/2014/main" id="{C5193428-856C-70EF-580A-B28C5D3E0A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25199" y="8600156"/>
            <a:ext cx="462447" cy="462446"/>
          </a:xfrm>
          <a:prstGeom prst="rect">
            <a:avLst/>
          </a:prstGeom>
        </p:spPr>
      </p:pic>
      <p:pic>
        <p:nvPicPr>
          <p:cNvPr id="146" name="Graphic 80" descr="Close with solid fill">
            <a:extLst>
              <a:ext uri="{FF2B5EF4-FFF2-40B4-BE49-F238E27FC236}">
                <a16:creationId xmlns:a16="http://schemas.microsoft.com/office/drawing/2014/main" id="{9F737352-527B-205D-2813-4DC854BF4F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2888" y="8596919"/>
            <a:ext cx="462447" cy="462446"/>
          </a:xfrm>
          <a:prstGeom prst="rect">
            <a:avLst/>
          </a:prstGeom>
        </p:spPr>
      </p:pic>
      <p:pic>
        <p:nvPicPr>
          <p:cNvPr id="148" name="Graphic 81" descr="Close with solid fill">
            <a:extLst>
              <a:ext uri="{FF2B5EF4-FFF2-40B4-BE49-F238E27FC236}">
                <a16:creationId xmlns:a16="http://schemas.microsoft.com/office/drawing/2014/main" id="{1B80150F-9643-86DA-6092-E91822663A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7855" y="8591630"/>
            <a:ext cx="465637" cy="462449"/>
          </a:xfrm>
          <a:prstGeom prst="rect">
            <a:avLst/>
          </a:prstGeom>
        </p:spPr>
      </p:pic>
      <p:pic>
        <p:nvPicPr>
          <p:cNvPr id="150" name="Graphic 82" descr="Close with solid fill">
            <a:extLst>
              <a:ext uri="{FF2B5EF4-FFF2-40B4-BE49-F238E27FC236}">
                <a16:creationId xmlns:a16="http://schemas.microsoft.com/office/drawing/2014/main" id="{775351BD-1285-E115-1624-17C4794AD8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5426" y="8591630"/>
            <a:ext cx="462445" cy="465637"/>
          </a:xfrm>
          <a:prstGeom prst="rect">
            <a:avLst/>
          </a:prstGeom>
        </p:spPr>
      </p:pic>
    </p:spTree>
    <p:extLst>
      <p:ext uri="{BB962C8B-B14F-4D97-AF65-F5344CB8AC3E}">
        <p14:creationId xmlns:p14="http://schemas.microsoft.com/office/powerpoint/2010/main" val="175571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BE2F20-D2D4-EF46-3765-EE14A2C09CBA}"/>
              </a:ext>
            </a:extLst>
          </p:cNvPr>
          <p:cNvSpPr txBox="1"/>
          <p:nvPr/>
        </p:nvSpPr>
        <p:spPr>
          <a:xfrm>
            <a:off x="5334448" y="3623781"/>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8" name="Picture 4">
            <a:extLst>
              <a:ext uri="{FF2B5EF4-FFF2-40B4-BE49-F238E27FC236}">
                <a16:creationId xmlns:a16="http://schemas.microsoft.com/office/drawing/2014/main" id="{1129F835-17DC-39AC-2C3D-BD4A4DDC0C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659129" flipH="1">
            <a:off x="1238478" y="1062231"/>
            <a:ext cx="6184662" cy="8173562"/>
          </a:xfrm>
          <a:prstGeom prst="rect">
            <a:avLst/>
          </a:prstGeom>
        </p:spPr>
      </p:pic>
      <p:sp>
        <p:nvSpPr>
          <p:cNvPr id="3" name="Rectangle 2">
            <a:extLst>
              <a:ext uri="{FF2B5EF4-FFF2-40B4-BE49-F238E27FC236}">
                <a16:creationId xmlns:a16="http://schemas.microsoft.com/office/drawing/2014/main" id="{900CC2A5-F4F0-3BBD-975A-119F5CE4D943}"/>
              </a:ext>
            </a:extLst>
          </p:cNvPr>
          <p:cNvSpPr/>
          <p:nvPr/>
        </p:nvSpPr>
        <p:spPr>
          <a:xfrm>
            <a:off x="5741719" y="966165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388913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963E341-1CA1-8009-88EC-D1CE085D0C54}"/>
              </a:ext>
            </a:extLst>
          </p:cNvPr>
          <p:cNvSpPr txBox="1"/>
          <p:nvPr/>
        </p:nvSpPr>
        <p:spPr>
          <a:xfrm>
            <a:off x="3323018" y="311086"/>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sp>
        <p:nvSpPr>
          <p:cNvPr id="3" name="Rectangle 2">
            <a:extLst>
              <a:ext uri="{FF2B5EF4-FFF2-40B4-BE49-F238E27FC236}">
                <a16:creationId xmlns:a16="http://schemas.microsoft.com/office/drawing/2014/main" id="{15CE61E1-687D-58B3-78B4-A9BAD2C99322}"/>
              </a:ext>
            </a:extLst>
          </p:cNvPr>
          <p:cNvSpPr/>
          <p:nvPr/>
        </p:nvSpPr>
        <p:spPr>
          <a:xfrm>
            <a:off x="6594944" y="98548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2" name="Picture 3" descr="Diagram&#10;&#10;Description automatically generated">
            <a:extLst>
              <a:ext uri="{FF2B5EF4-FFF2-40B4-BE49-F238E27FC236}">
                <a16:creationId xmlns:a16="http://schemas.microsoft.com/office/drawing/2014/main" id="{519F0E3E-1852-8709-6D6F-B0D35E0CD256}"/>
              </a:ext>
            </a:extLst>
          </p:cNvPr>
          <p:cNvPicPr>
            <a:picLocks noChangeAspect="1"/>
          </p:cNvPicPr>
          <p:nvPr/>
        </p:nvPicPr>
        <p:blipFill>
          <a:blip r:embed="rId2"/>
          <a:stretch>
            <a:fillRect/>
          </a:stretch>
        </p:blipFill>
        <p:spPr>
          <a:xfrm>
            <a:off x="2547257" y="1803937"/>
            <a:ext cx="13297393" cy="7718217"/>
          </a:xfrm>
          <a:prstGeom prst="rect">
            <a:avLst/>
          </a:prstGeom>
        </p:spPr>
      </p:pic>
    </p:spTree>
    <p:extLst>
      <p:ext uri="{BB962C8B-B14F-4D97-AF65-F5344CB8AC3E}">
        <p14:creationId xmlns:p14="http://schemas.microsoft.com/office/powerpoint/2010/main" val="3989028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B17E6-48E8-AB77-E0BE-89B70F5AB2A6}"/>
              </a:ext>
            </a:extLst>
          </p:cNvPr>
          <p:cNvSpPr>
            <a:spLocks noGrp="1"/>
          </p:cNvSpPr>
          <p:nvPr>
            <p:ph sz="half" idx="1"/>
          </p:nvPr>
        </p:nvSpPr>
        <p:spPr>
          <a:xfrm>
            <a:off x="8769855" y="2014354"/>
            <a:ext cx="8608693" cy="6788945"/>
          </a:xfrm>
        </p:spPr>
        <p:txBody>
          <a:bodyPr vert="horz" lIns="91440" tIns="45720" rIns="91440" bIns="45720" rtlCol="0" anchor="t">
            <a:normAutofit fontScale="92500" lnSpcReduction="10000"/>
          </a:bodyPr>
          <a:lstStyle/>
          <a:p>
            <a:r>
              <a:rPr lang="en-US" sz="3200">
                <a:solidFill>
                  <a:schemeClr val="bg1"/>
                </a:solidFill>
                <a:ea typeface="+mn-lt"/>
                <a:cs typeface="+mn-lt"/>
              </a:rPr>
              <a:t>Text-to-speech (TTS) : Google Text-to-Speech, or Microsoft Speech API</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Speech recognition software or API :Google Speech-to-Text or Microsoft Azure Speech Services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Audio processing libraries such as </a:t>
            </a:r>
            <a:r>
              <a:rPr lang="en-US" sz="3200" err="1">
                <a:solidFill>
                  <a:schemeClr val="bg1"/>
                </a:solidFill>
                <a:ea typeface="+mn-lt"/>
                <a:cs typeface="+mn-lt"/>
              </a:rPr>
              <a:t>PyAudio</a:t>
            </a:r>
            <a:r>
              <a:rPr lang="en-US" sz="3200">
                <a:solidFill>
                  <a:schemeClr val="bg1"/>
                </a:solidFill>
                <a:ea typeface="+mn-lt"/>
                <a:cs typeface="+mn-lt"/>
              </a:rPr>
              <a:t> or </a:t>
            </a:r>
            <a:r>
              <a:rPr lang="en-US" sz="3200" err="1">
                <a:solidFill>
                  <a:schemeClr val="bg1"/>
                </a:solidFill>
                <a:ea typeface="+mn-lt"/>
                <a:cs typeface="+mn-lt"/>
              </a:rPr>
              <a:t>Librosa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Text processing libraries such as NLTK or </a:t>
            </a:r>
            <a:r>
              <a:rPr lang="en-US" sz="3200" err="1">
                <a:solidFill>
                  <a:schemeClr val="bg1"/>
                </a:solidFill>
                <a:ea typeface="+mn-lt"/>
                <a:cs typeface="+mn-lt"/>
              </a:rPr>
              <a:t>spaCy</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Mobile development platforms: Android Studio, React Native (JavaScript) , Python.</a:t>
            </a:r>
            <a:endParaRPr lang="en-US" sz="3200">
              <a:solidFill>
                <a:schemeClr val="bg1"/>
              </a:solidFill>
            </a:endParaRPr>
          </a:p>
        </p:txBody>
      </p:sp>
      <p:sp>
        <p:nvSpPr>
          <p:cNvPr id="6" name="TextBox 5">
            <a:extLst>
              <a:ext uri="{FF2B5EF4-FFF2-40B4-BE49-F238E27FC236}">
                <a16:creationId xmlns:a16="http://schemas.microsoft.com/office/drawing/2014/main" id="{3B7DE05F-AE75-C192-7C4C-4A046375B867}"/>
              </a:ext>
            </a:extLst>
          </p:cNvPr>
          <p:cNvSpPr txBox="1"/>
          <p:nvPr/>
        </p:nvSpPr>
        <p:spPr>
          <a:xfrm>
            <a:off x="2581647" y="269891"/>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4" name="Rectangle 3">
            <a:extLst>
              <a:ext uri="{FF2B5EF4-FFF2-40B4-BE49-F238E27FC236}">
                <a16:creationId xmlns:a16="http://schemas.microsoft.com/office/drawing/2014/main" id="{D9F8C42A-DDAF-0BFE-7E0D-B92447B6188E}"/>
              </a:ext>
            </a:extLst>
          </p:cNvPr>
          <p:cNvSpPr/>
          <p:nvPr/>
        </p:nvSpPr>
        <p:spPr>
          <a:xfrm>
            <a:off x="5365365" y="97229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7" name="Picture 6" descr="Icon&#10;&#10;Description automatically generated">
            <a:extLst>
              <a:ext uri="{FF2B5EF4-FFF2-40B4-BE49-F238E27FC236}">
                <a16:creationId xmlns:a16="http://schemas.microsoft.com/office/drawing/2014/main" id="{6023A0CD-9F3C-6DE8-FA77-D53F8DB19A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78" t="13202" r="14839" b="11677"/>
          <a:stretch/>
        </p:blipFill>
        <p:spPr>
          <a:xfrm>
            <a:off x="627889" y="1718248"/>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Icon&#10;&#10;Description automatically generated">
            <a:extLst>
              <a:ext uri="{FF2B5EF4-FFF2-40B4-BE49-F238E27FC236}">
                <a16:creationId xmlns:a16="http://schemas.microsoft.com/office/drawing/2014/main" id="{513125BB-98A9-DDC3-788D-8F64B4A0DA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945" y="7193814"/>
            <a:ext cx="1837672" cy="1597976"/>
          </a:xfrm>
          <a:prstGeom prst="rect">
            <a:avLst/>
          </a:prstGeom>
        </p:spPr>
      </p:pic>
      <p:pic>
        <p:nvPicPr>
          <p:cNvPr id="10" name="Picture 10" descr="Logo, company name&#10;&#10;Description automatically generated">
            <a:extLst>
              <a:ext uri="{FF2B5EF4-FFF2-40B4-BE49-F238E27FC236}">
                <a16:creationId xmlns:a16="http://schemas.microsoft.com/office/drawing/2014/main" id="{75132BCC-6033-2265-E4E6-483B03E3B440}"/>
              </a:ext>
            </a:extLst>
          </p:cNvPr>
          <p:cNvPicPr>
            <a:picLocks noChangeAspect="1"/>
          </p:cNvPicPr>
          <p:nvPr/>
        </p:nvPicPr>
        <p:blipFill>
          <a:blip r:embed="rId4"/>
          <a:stretch>
            <a:fillRect/>
          </a:stretch>
        </p:blipFill>
        <p:spPr>
          <a:xfrm>
            <a:off x="1692966" y="7425658"/>
            <a:ext cx="3091069" cy="1448858"/>
          </a:xfrm>
          <a:prstGeom prst="rect">
            <a:avLst/>
          </a:prstGeom>
        </p:spPr>
      </p:pic>
      <p:pic>
        <p:nvPicPr>
          <p:cNvPr id="12" name="Picture 11" descr="Logo&#10;&#10;Description automatically generated">
            <a:extLst>
              <a:ext uri="{FF2B5EF4-FFF2-40B4-BE49-F238E27FC236}">
                <a16:creationId xmlns:a16="http://schemas.microsoft.com/office/drawing/2014/main" id="{18457F11-95D7-D820-F393-2117009DDE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6715" y="2131770"/>
            <a:ext cx="2510411" cy="897472"/>
          </a:xfrm>
          <a:prstGeom prst="rect">
            <a:avLst/>
          </a:prstGeom>
        </p:spPr>
      </p:pic>
      <p:pic>
        <p:nvPicPr>
          <p:cNvPr id="15" name="Picture 15" descr="Icon&#10;&#10;Description automatically generated">
            <a:extLst>
              <a:ext uri="{FF2B5EF4-FFF2-40B4-BE49-F238E27FC236}">
                <a16:creationId xmlns:a16="http://schemas.microsoft.com/office/drawing/2014/main" id="{43126495-0003-1CE7-7337-F4D2D9115952}"/>
              </a:ext>
            </a:extLst>
          </p:cNvPr>
          <p:cNvPicPr>
            <a:picLocks noChangeAspect="1"/>
          </p:cNvPicPr>
          <p:nvPr/>
        </p:nvPicPr>
        <p:blipFill>
          <a:blip r:embed="rId6"/>
          <a:stretch>
            <a:fillRect/>
          </a:stretch>
        </p:blipFill>
        <p:spPr>
          <a:xfrm>
            <a:off x="1245497" y="4111901"/>
            <a:ext cx="2047875" cy="2228850"/>
          </a:xfrm>
          <a:prstGeom prst="rect">
            <a:avLst/>
          </a:prstGeom>
        </p:spPr>
      </p:pic>
      <p:pic>
        <p:nvPicPr>
          <p:cNvPr id="16" name="Picture 16">
            <a:extLst>
              <a:ext uri="{FF2B5EF4-FFF2-40B4-BE49-F238E27FC236}">
                <a16:creationId xmlns:a16="http://schemas.microsoft.com/office/drawing/2014/main" id="{4288C627-C283-E882-D212-EA7F27A2BB68}"/>
              </a:ext>
            </a:extLst>
          </p:cNvPr>
          <p:cNvPicPr>
            <a:picLocks noChangeAspect="1"/>
          </p:cNvPicPr>
          <p:nvPr/>
        </p:nvPicPr>
        <p:blipFill>
          <a:blip r:embed="rId7"/>
          <a:stretch>
            <a:fillRect/>
          </a:stretch>
        </p:blipFill>
        <p:spPr>
          <a:xfrm>
            <a:off x="4674704" y="4548870"/>
            <a:ext cx="2743200" cy="1122998"/>
          </a:xfrm>
          <a:prstGeom prst="rect">
            <a:avLst/>
          </a:prstGeom>
        </p:spPr>
      </p:pic>
    </p:spTree>
    <p:extLst>
      <p:ext uri="{BB962C8B-B14F-4D97-AF65-F5344CB8AC3E}">
        <p14:creationId xmlns:p14="http://schemas.microsoft.com/office/powerpoint/2010/main" val="25847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4A9737-4F65-CC1D-52A9-526F2A1C206A}"/>
              </a:ext>
            </a:extLst>
          </p:cNvPr>
          <p:cNvSpPr txBox="1"/>
          <p:nvPr/>
        </p:nvSpPr>
        <p:spPr>
          <a:xfrm>
            <a:off x="518309" y="3457045"/>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pic>
        <p:nvPicPr>
          <p:cNvPr id="3" name="Picture 6">
            <a:extLst>
              <a:ext uri="{FF2B5EF4-FFF2-40B4-BE49-F238E27FC236}">
                <a16:creationId xmlns:a16="http://schemas.microsoft.com/office/drawing/2014/main" id="{93460CAA-DD04-B149-2BC7-8DC665A532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272">
            <a:off x="10941832" y="1069793"/>
            <a:ext cx="6272046" cy="7683977"/>
          </a:xfrm>
          <a:prstGeom prst="rect">
            <a:avLst/>
          </a:prstGeom>
        </p:spPr>
      </p:pic>
    </p:spTree>
    <p:extLst>
      <p:ext uri="{BB962C8B-B14F-4D97-AF65-F5344CB8AC3E}">
        <p14:creationId xmlns:p14="http://schemas.microsoft.com/office/powerpoint/2010/main" val="385736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B2B41-9385-A8D9-C7E7-593805C757B5}"/>
              </a:ext>
            </a:extLst>
          </p:cNvPr>
          <p:cNvSpPr>
            <a:spLocks noGrp="1"/>
          </p:cNvSpPr>
          <p:nvPr>
            <p:ph sz="half" idx="1"/>
          </p:nvPr>
        </p:nvSpPr>
        <p:spPr>
          <a:xfrm>
            <a:off x="1357251" y="2370806"/>
            <a:ext cx="15573498" cy="6788945"/>
          </a:xfrm>
        </p:spPr>
        <p:txBody>
          <a:bodyPr vert="horz" lIns="91440" tIns="45720" rIns="91440" bIns="45720" rtlCol="0" anchor="t">
            <a:normAutofit/>
          </a:bodyPr>
          <a:lstStyle/>
          <a:p>
            <a:pPr marL="571500" indent="-571500">
              <a:spcBef>
                <a:spcPts val="0"/>
              </a:spcBef>
              <a:buFont typeface="Arial,Sans-Serif" pitchFamily="34" charset="0"/>
            </a:pPr>
            <a:r>
              <a:rPr lang="en-US" sz="3200">
                <a:solidFill>
                  <a:schemeClr val="bg1"/>
                </a:solidFill>
                <a:ea typeface="Cambria"/>
              </a:rPr>
              <a:t>Have a user-friendly interface for children aged 6-8.</a:t>
            </a:r>
            <a:endParaRPr lang="en-US" sz="3200">
              <a:solidFill>
                <a:schemeClr val="bg1"/>
              </a:solidFill>
              <a:ea typeface="+mn-lt"/>
              <a:cs typeface="+mn-lt"/>
            </a:endParaRPr>
          </a:p>
          <a:p>
            <a:pPr marL="571500" indent="-571500">
              <a:spcBef>
                <a:spcPts val="0"/>
              </a:spcBef>
              <a:buFont typeface="Arial,Sans-Serif" pitchFamily="34" charset="0"/>
            </a:pPr>
            <a:endParaRPr lang="en-US" sz="3200">
              <a:solidFill>
                <a:schemeClr val="bg1"/>
              </a:solidFill>
              <a:ea typeface="+mn-lt"/>
              <a:cs typeface="+mn-lt"/>
            </a:endParaRPr>
          </a:p>
          <a:p>
            <a:pPr marL="571500" indent="-571500">
              <a:spcBef>
                <a:spcPts val="0"/>
              </a:spcBef>
              <a:buFont typeface="Arial,Sans-Serif" pitchFamily="34" charset="0"/>
            </a:pPr>
            <a:r>
              <a:rPr lang="en-US" sz="3200">
                <a:solidFill>
                  <a:schemeClr val="bg1"/>
                </a:solidFill>
                <a:ea typeface="+mn-lt"/>
                <a:cs typeface="+mn-lt"/>
              </a:rPr>
              <a:t>should allow users to listen to text in different playback speeds, such as 0.5x, 1x, 1.25x, 1.5x, 2x, etc.</a:t>
            </a:r>
          </a:p>
          <a:p>
            <a:pPr marL="571500" indent="-571500">
              <a:spcBef>
                <a:spcPts val="0"/>
              </a:spcBef>
              <a:buFont typeface="Arial,Sans-Serif" pitchFamily="34" charset="0"/>
            </a:pPr>
            <a:endParaRPr lang="en-US" sz="3200">
              <a:solidFill>
                <a:schemeClr val="bg1"/>
              </a:solidFill>
              <a:ea typeface="Cambria"/>
            </a:endParaRPr>
          </a:p>
          <a:p>
            <a:pPr marL="571500" indent="-571500">
              <a:spcBef>
                <a:spcPts val="0"/>
              </a:spcBef>
              <a:buFont typeface="Arial,Sans-Serif" pitchFamily="34" charset="0"/>
            </a:pPr>
            <a:r>
              <a:rPr lang="en-US" sz="3200">
                <a:solidFill>
                  <a:schemeClr val="bg1"/>
                </a:solidFill>
                <a:ea typeface="+mn-lt"/>
                <a:cs typeface="+mn-lt"/>
              </a:rPr>
              <a:t>should use voice recognition to identify specific phrases in the text and provide relevant information about them.</a:t>
            </a:r>
            <a:endParaRPr lang="en-US" sz="3200">
              <a:solidFill>
                <a:schemeClr val="bg1"/>
              </a:solidFill>
              <a:ea typeface="Cambria"/>
            </a:endParaRPr>
          </a:p>
          <a:p>
            <a:pPr marL="571500" indent="-571500">
              <a:spcBef>
                <a:spcPts val="0"/>
              </a:spcBef>
              <a:buFont typeface="Arial,Sans-Serif" pitchFamily="34" charset="0"/>
            </a:pPr>
            <a:endParaRPr lang="en-US" sz="3200">
              <a:solidFill>
                <a:schemeClr val="bg1"/>
              </a:solidFill>
              <a:ea typeface="Cambria"/>
            </a:endParaRPr>
          </a:p>
          <a:p>
            <a:pPr marL="571500" indent="-571500">
              <a:spcBef>
                <a:spcPts val="0"/>
              </a:spcBef>
              <a:buFont typeface="Arial,Sans-Serif" pitchFamily="34" charset="0"/>
            </a:pPr>
            <a:r>
              <a:rPr lang="en-US" sz="3200">
                <a:solidFill>
                  <a:schemeClr val="bg1"/>
                </a:solidFill>
                <a:ea typeface="+mn-lt"/>
                <a:cs typeface="+mn-lt"/>
              </a:rPr>
              <a:t>should provide a dashboard that allows users to track their progress over time, including reading and listening times and quiz scores.</a:t>
            </a:r>
            <a:endParaRPr lang="en-US" sz="3200">
              <a:solidFill>
                <a:schemeClr val="bg1"/>
              </a:solidFill>
              <a:ea typeface="Cambria"/>
            </a:endParaRPr>
          </a:p>
          <a:p>
            <a:pPr marL="571500" indent="-571500">
              <a:spcBef>
                <a:spcPts val="0"/>
              </a:spcBef>
              <a:buFont typeface="Arial,Sans-Serif" pitchFamily="34" charset="0"/>
            </a:pPr>
            <a:endParaRPr lang="en-US" sz="3200">
              <a:solidFill>
                <a:srgbClr val="FFFFFF"/>
              </a:solidFill>
              <a:ea typeface="Cambria"/>
            </a:endParaRPr>
          </a:p>
          <a:p>
            <a:pPr marL="571500" indent="-571500">
              <a:spcBef>
                <a:spcPts val="0"/>
              </a:spcBef>
              <a:buFont typeface="Arial,Sans-Serif" pitchFamily="34" charset="0"/>
            </a:pPr>
            <a:endParaRPr lang="en-US" sz="3200">
              <a:solidFill>
                <a:srgbClr val="FFFFFF"/>
              </a:solidFill>
              <a:ea typeface="Cambria"/>
            </a:endParaRPr>
          </a:p>
          <a:p>
            <a:pPr marL="571500" indent="-571500">
              <a:spcBef>
                <a:spcPts val="0"/>
              </a:spcBef>
              <a:buFont typeface="Arial,Sans-Serif" pitchFamily="34" charset="0"/>
            </a:pPr>
            <a:endParaRPr lang="en-US" sz="3200">
              <a:solidFill>
                <a:srgbClr val="FFFFFF"/>
              </a:solidFill>
              <a:ea typeface="Cambria"/>
            </a:endParaRPr>
          </a:p>
          <a:p>
            <a:pPr>
              <a:spcBef>
                <a:spcPts val="0"/>
              </a:spcBef>
            </a:pPr>
            <a:endParaRPr lang="en-US">
              <a:ea typeface="Cambria"/>
            </a:endParaRPr>
          </a:p>
          <a:p>
            <a:endParaRPr lang="en-US">
              <a:ea typeface="Cambria"/>
            </a:endParaRPr>
          </a:p>
        </p:txBody>
      </p:sp>
      <p:sp>
        <p:nvSpPr>
          <p:cNvPr id="6" name="TextBox 5">
            <a:extLst>
              <a:ext uri="{FF2B5EF4-FFF2-40B4-BE49-F238E27FC236}">
                <a16:creationId xmlns:a16="http://schemas.microsoft.com/office/drawing/2014/main" id="{41CB1344-7E31-2F09-88EB-7D27E6813EE2}"/>
              </a:ext>
            </a:extLst>
          </p:cNvPr>
          <p:cNvSpPr txBox="1"/>
          <p:nvPr/>
        </p:nvSpPr>
        <p:spPr>
          <a:xfrm>
            <a:off x="2641021" y="352837"/>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2779782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69690-9FB7-B768-7A6A-7589F26E5044}"/>
              </a:ext>
            </a:extLst>
          </p:cNvPr>
          <p:cNvSpPr>
            <a:spLocks noGrp="1"/>
          </p:cNvSpPr>
          <p:nvPr>
            <p:ph sz="half" idx="1"/>
          </p:nvPr>
        </p:nvSpPr>
        <p:spPr>
          <a:xfrm>
            <a:off x="4128850" y="2361586"/>
            <a:ext cx="9466220" cy="5563827"/>
          </a:xfrm>
        </p:spPr>
        <p:txBody>
          <a:bodyPr vert="horz" lIns="91440" tIns="45720" rIns="91440" bIns="45720" rtlCol="0" anchor="t">
            <a:normAutofit/>
          </a:bodyPr>
          <a:lstStyle/>
          <a:p>
            <a:r>
              <a:rPr lang="en-US">
                <a:solidFill>
                  <a:schemeClr val="bg1"/>
                </a:solidFill>
                <a:ea typeface="+mn-lt"/>
                <a:cs typeface="+mn-lt"/>
              </a:rPr>
              <a:t>Accuracy and efficiency of the system.</a:t>
            </a:r>
            <a:endParaRPr lang="en-US">
              <a:solidFill>
                <a:schemeClr val="bg1"/>
              </a:solidFill>
              <a:ea typeface="Cambria"/>
            </a:endParaRPr>
          </a:p>
          <a:p>
            <a:endParaRPr lang="en-US">
              <a:solidFill>
                <a:schemeClr val="bg1"/>
              </a:solidFill>
              <a:ea typeface="+mn-lt"/>
              <a:cs typeface="+mn-lt"/>
            </a:endParaRPr>
          </a:p>
          <a:p>
            <a:r>
              <a:rPr lang="en-US">
                <a:solidFill>
                  <a:schemeClr val="bg1"/>
                </a:solidFill>
                <a:ea typeface="+mn-lt"/>
                <a:cs typeface="+mn-lt"/>
              </a:rPr>
              <a:t>The system should be user-friendly.</a:t>
            </a:r>
            <a:endParaRPr lang="en-US">
              <a:solidFill>
                <a:schemeClr val="bg1"/>
              </a:solidFill>
              <a:ea typeface="Cambria"/>
            </a:endParaRPr>
          </a:p>
          <a:p>
            <a:endParaRPr lang="en-US">
              <a:solidFill>
                <a:schemeClr val="bg1"/>
              </a:solidFill>
              <a:ea typeface="+mn-lt"/>
              <a:cs typeface="+mn-lt"/>
            </a:endParaRPr>
          </a:p>
          <a:p>
            <a:r>
              <a:rPr lang="en-US">
                <a:solidFill>
                  <a:schemeClr val="bg1"/>
                </a:solidFill>
                <a:ea typeface="+mn-lt"/>
                <a:cs typeface="+mn-lt"/>
              </a:rPr>
              <a:t>Maintainability.</a:t>
            </a:r>
          </a:p>
          <a:p>
            <a:endParaRPr lang="en-US">
              <a:solidFill>
                <a:schemeClr val="bg1"/>
              </a:solidFill>
              <a:ea typeface="Cambria"/>
            </a:endParaRPr>
          </a:p>
          <a:p>
            <a:r>
              <a:rPr lang="en-US">
                <a:solidFill>
                  <a:schemeClr val="bg1"/>
                </a:solidFill>
                <a:ea typeface="+mn-lt"/>
                <a:cs typeface="+mn-lt"/>
              </a:rPr>
              <a:t>Availability.</a:t>
            </a:r>
            <a:endParaRPr lang="en-US">
              <a:solidFill>
                <a:schemeClr val="bg1"/>
              </a:solidFill>
              <a:ea typeface="Cambria"/>
            </a:endParaRPr>
          </a:p>
          <a:p>
            <a:endParaRPr lang="en-US">
              <a:ea typeface="Cambria"/>
            </a:endParaRPr>
          </a:p>
        </p:txBody>
      </p:sp>
      <p:sp>
        <p:nvSpPr>
          <p:cNvPr id="6" name="TextBox 5">
            <a:extLst>
              <a:ext uri="{FF2B5EF4-FFF2-40B4-BE49-F238E27FC236}">
                <a16:creationId xmlns:a16="http://schemas.microsoft.com/office/drawing/2014/main" id="{685F4261-70F9-C6FF-F207-323412D92CA0}"/>
              </a:ext>
            </a:extLst>
          </p:cNvPr>
          <p:cNvSpPr txBox="1"/>
          <p:nvPr/>
        </p:nvSpPr>
        <p:spPr>
          <a:xfrm>
            <a:off x="2670710" y="252351"/>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125271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545575-8FEA-D86F-B50A-67D9ACB4FF94}"/>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pic>
        <p:nvPicPr>
          <p:cNvPr id="11" name="Picture 11" descr="Diagram&#10;&#10;Description automatically generated">
            <a:extLst>
              <a:ext uri="{FF2B5EF4-FFF2-40B4-BE49-F238E27FC236}">
                <a16:creationId xmlns:a16="http://schemas.microsoft.com/office/drawing/2014/main" id="{8E49224A-CD96-C4D6-DB18-06FA864E3BF7}"/>
              </a:ext>
            </a:extLst>
          </p:cNvPr>
          <p:cNvPicPr>
            <a:picLocks noChangeAspect="1"/>
          </p:cNvPicPr>
          <p:nvPr/>
        </p:nvPicPr>
        <p:blipFill>
          <a:blip r:embed="rId2"/>
          <a:stretch>
            <a:fillRect/>
          </a:stretch>
        </p:blipFill>
        <p:spPr>
          <a:xfrm>
            <a:off x="2012659" y="2122748"/>
            <a:ext cx="15213962" cy="7128891"/>
          </a:xfrm>
          <a:prstGeom prst="rect">
            <a:avLst/>
          </a:prstGeom>
        </p:spPr>
      </p:pic>
    </p:spTree>
    <p:extLst>
      <p:ext uri="{BB962C8B-B14F-4D97-AF65-F5344CB8AC3E}">
        <p14:creationId xmlns:p14="http://schemas.microsoft.com/office/powerpoint/2010/main" val="1489827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F86C0D5C-B287-94BB-DAD3-6E1945C4372D}"/>
              </a:ext>
            </a:extLst>
          </p:cNvPr>
          <p:cNvPicPr>
            <a:picLocks noChangeAspect="1"/>
          </p:cNvPicPr>
          <p:nvPr/>
        </p:nvPicPr>
        <p:blipFill>
          <a:blip r:embed="rId2"/>
          <a:srcRect/>
          <a:stretch>
            <a:fillRect/>
          </a:stretch>
        </p:blipFill>
        <p:spPr>
          <a:xfrm>
            <a:off x="14325600" y="1714500"/>
            <a:ext cx="3733800" cy="6141960"/>
          </a:xfrm>
          <a:prstGeom prst="rect">
            <a:avLst/>
          </a:prstGeom>
        </p:spPr>
      </p:pic>
      <p:sp>
        <p:nvSpPr>
          <p:cNvPr id="4" name="TextBox 3">
            <a:extLst>
              <a:ext uri="{FF2B5EF4-FFF2-40B4-BE49-F238E27FC236}">
                <a16:creationId xmlns:a16="http://schemas.microsoft.com/office/drawing/2014/main" id="{48C18D7E-658A-CB03-938F-0C8790581C61}"/>
              </a:ext>
            </a:extLst>
          </p:cNvPr>
          <p:cNvSpPr txBox="1"/>
          <p:nvPr/>
        </p:nvSpPr>
        <p:spPr>
          <a:xfrm>
            <a:off x="3390900" y="256258"/>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5" name="Content Placeholder 2">
            <a:extLst>
              <a:ext uri="{FF2B5EF4-FFF2-40B4-BE49-F238E27FC236}">
                <a16:creationId xmlns:a16="http://schemas.microsoft.com/office/drawing/2014/main" id="{F1F32B5F-09C1-605A-F4D9-C588381D54AF}"/>
              </a:ext>
            </a:extLst>
          </p:cNvPr>
          <p:cNvSpPr txBox="1">
            <a:spLocks/>
          </p:cNvSpPr>
          <p:nvPr/>
        </p:nvSpPr>
        <p:spPr>
          <a:xfrm>
            <a:off x="457200" y="1691640"/>
            <a:ext cx="14630400" cy="7391400"/>
          </a:xfrm>
          <a:prstGeom prst="rect">
            <a:avLst/>
          </a:prstGeom>
        </p:spPr>
        <p:txBody>
          <a:bodyPr>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marL="0" indent="0" algn="l">
              <a:buNone/>
            </a:pPr>
            <a:endParaRPr lang="en-US" sz="3200" b="0" i="0">
              <a:solidFill>
                <a:schemeClr val="bg1"/>
              </a:solidFill>
              <a:effectLst/>
            </a:endParaRPr>
          </a:p>
          <a:p>
            <a:pPr marL="0" indent="0" algn="l">
              <a:buNone/>
            </a:pPr>
            <a:endParaRPr lang="en-US" sz="3200">
              <a:solidFill>
                <a:schemeClr val="bg1"/>
              </a:solidFill>
            </a:endParaRPr>
          </a:p>
          <a:p>
            <a:r>
              <a:rPr lang="en-US" sz="3200" b="0" i="0">
                <a:solidFill>
                  <a:schemeClr val="bg1"/>
                </a:solidFill>
                <a:effectLst/>
              </a:rPr>
              <a:t>Design and develop a mobile application called "</a:t>
            </a:r>
            <a:r>
              <a:rPr lang="en-US" sz="3200" b="0" i="0" err="1">
                <a:solidFill>
                  <a:schemeClr val="bg1"/>
                </a:solidFill>
                <a:effectLst/>
              </a:rPr>
              <a:t>Growin'Up</a:t>
            </a:r>
            <a:r>
              <a:rPr lang="en-US" sz="3200" b="0" i="0">
                <a:solidFill>
                  <a:schemeClr val="bg1"/>
                </a:solidFill>
                <a:effectLst/>
              </a:rPr>
              <a:t>" for primary students with dyslexia to improve their Sinhala language skills.</a:t>
            </a:r>
            <a:br>
              <a:rPr lang="en-US" sz="3200" b="0" i="0">
                <a:solidFill>
                  <a:schemeClr val="bg1"/>
                </a:solidFill>
                <a:effectLst/>
              </a:rPr>
            </a:b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Investigate the potential impact of the "</a:t>
            </a:r>
            <a:r>
              <a:rPr lang="en-US" sz="3200" b="0" i="0" err="1">
                <a:solidFill>
                  <a:schemeClr val="bg1"/>
                </a:solidFill>
                <a:effectLst/>
              </a:rPr>
              <a:t>Growin'Up</a:t>
            </a:r>
            <a:r>
              <a:rPr lang="en-US" sz="3200" b="0" i="0">
                <a:solidFill>
                  <a:schemeClr val="bg1"/>
                </a:solidFill>
                <a:effectLst/>
              </a:rPr>
              <a:t>" mobile application on the learning outcomes and self-efficacy.</a:t>
            </a:r>
          </a:p>
          <a:p>
            <a:pPr marL="0" indent="0" algn="l">
              <a:buNone/>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Identify the specific features and accommodations that are most effective in supporting the learning needs.</a:t>
            </a:r>
          </a:p>
          <a:p>
            <a:endParaRPr lang="en-US" sz="3200">
              <a:solidFill>
                <a:schemeClr val="bg1"/>
              </a:solidFill>
            </a:endParaRPr>
          </a:p>
          <a:p>
            <a:pPr marL="0" indent="0" algn="ctr">
              <a:buFont typeface="Arial" pitchFamily="34" charset="0"/>
              <a:buNone/>
            </a:pPr>
            <a:endParaRPr lang="en-US" sz="3200">
              <a:solidFill>
                <a:schemeClr val="bg1"/>
              </a:solidFill>
            </a:endParaRPr>
          </a:p>
          <a:p>
            <a:pPr marL="0" indent="0">
              <a:buFont typeface="Arial" pitchFamily="34" charset="0"/>
              <a:buNone/>
            </a:pPr>
            <a:endParaRPr lang="en-US" sz="3200"/>
          </a:p>
          <a:p>
            <a:endParaRPr lang="en-US" sz="3200"/>
          </a:p>
        </p:txBody>
      </p:sp>
    </p:spTree>
    <p:extLst>
      <p:ext uri="{BB962C8B-B14F-4D97-AF65-F5344CB8AC3E}">
        <p14:creationId xmlns:p14="http://schemas.microsoft.com/office/powerpoint/2010/main" val="4080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F1F0A8-FB98-6C89-26D7-D0021F75A7F5}"/>
              </a:ext>
            </a:extLst>
          </p:cNvPr>
          <p:cNvSpPr txBox="1"/>
          <p:nvPr/>
        </p:nvSpPr>
        <p:spPr>
          <a:xfrm>
            <a:off x="2952750" y="42110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graphicFrame>
        <p:nvGraphicFramePr>
          <p:cNvPr id="5" name="Table 4">
            <a:extLst>
              <a:ext uri="{FF2B5EF4-FFF2-40B4-BE49-F238E27FC236}">
                <a16:creationId xmlns:a16="http://schemas.microsoft.com/office/drawing/2014/main" id="{2ABA3D0C-C429-D050-49F9-D4A261C22512}"/>
              </a:ext>
            </a:extLst>
          </p:cNvPr>
          <p:cNvGraphicFramePr>
            <a:graphicFrameLocks noGrp="1"/>
          </p:cNvGraphicFramePr>
          <p:nvPr>
            <p:extLst>
              <p:ext uri="{D42A27DB-BD31-4B8C-83A1-F6EECF244321}">
                <p14:modId xmlns:p14="http://schemas.microsoft.com/office/powerpoint/2010/main" val="1745288712"/>
              </p:ext>
            </p:extLst>
          </p:nvPr>
        </p:nvGraphicFramePr>
        <p:xfrm>
          <a:off x="740535" y="2672366"/>
          <a:ext cx="16465908" cy="4947037"/>
        </p:xfrm>
        <a:graphic>
          <a:graphicData uri="http://schemas.openxmlformats.org/drawingml/2006/table">
            <a:tbl>
              <a:tblPr firstRow="1" bandRow="1">
                <a:tableStyleId>{5C22544A-7EE6-4342-B048-85BDC9FD1C3A}</a:tableStyleId>
              </a:tblPr>
              <a:tblGrid>
                <a:gridCol w="758848">
                  <a:extLst>
                    <a:ext uri="{9D8B030D-6E8A-4147-A177-3AD203B41FA5}">
                      <a16:colId xmlns:a16="http://schemas.microsoft.com/office/drawing/2014/main" val="3004669988"/>
                    </a:ext>
                  </a:extLst>
                </a:gridCol>
                <a:gridCol w="15707060">
                  <a:extLst>
                    <a:ext uri="{9D8B030D-6E8A-4147-A177-3AD203B41FA5}">
                      <a16:colId xmlns:a16="http://schemas.microsoft.com/office/drawing/2014/main" val="3295106081"/>
                    </a:ext>
                  </a:extLst>
                </a:gridCol>
              </a:tblGrid>
              <a:tr h="466477">
                <a:tc>
                  <a:txBody>
                    <a:bodyPr/>
                    <a:lstStyle/>
                    <a:p>
                      <a:pPr rtl="0" fontAlgn="base"/>
                      <a:r>
                        <a:rPr lang="en-US" sz="2400" b="1" i="0">
                          <a:effectLst/>
                          <a:latin typeface="Cambria"/>
                        </a:rPr>
                        <a:t>[1] ​</a:t>
                      </a:r>
                      <a:endParaRPr lang="en-US" sz="2400" b="1" i="0">
                        <a:solidFill>
                          <a:srgbClr val="FFFFFF"/>
                        </a:solidFill>
                        <a:effectLst/>
                        <a:latin typeface="Cambri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rtl="0" fontAlgn="base"/>
                      <a:r>
                        <a:rPr lang="en-US" sz="2400" b="1" i="0">
                          <a:effectLst/>
                          <a:latin typeface="Cambria"/>
                        </a:rPr>
                        <a:t>E. S. A. G. &amp;. D. Z. Roxani Skiada, "</a:t>
                      </a:r>
                      <a:r>
                        <a:rPr lang="en-US" sz="2400" b="1" i="0" err="1">
                          <a:effectLst/>
                          <a:latin typeface="Cambria"/>
                        </a:rPr>
                        <a:t>EasyLexia</a:t>
                      </a:r>
                      <a:r>
                        <a:rPr lang="en-US" sz="2400" b="1" i="0">
                          <a:effectLst/>
                          <a:latin typeface="Cambria"/>
                        </a:rPr>
                        <a:t>: A Mobile Application for Children with Learning," ELSEVIER, pp. 218-228, 2014. ​</a:t>
                      </a:r>
                    </a:p>
                    <a:p>
                      <a:pPr lvl="0">
                        <a:buNone/>
                      </a:pPr>
                      <a:endParaRPr lang="en-US" sz="2400" b="1" i="0">
                        <a:effectLst/>
                        <a:latin typeface="Cambria"/>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350288"/>
                  </a:ext>
                </a:extLst>
              </a:tr>
              <a:tr h="466477">
                <a:tc>
                  <a:txBody>
                    <a:bodyPr/>
                    <a:lstStyle/>
                    <a:p>
                      <a:pPr rtl="0" fontAlgn="base"/>
                      <a:r>
                        <a:rPr lang="en-US" sz="2400" b="1" i="0">
                          <a:solidFill>
                            <a:schemeClr val="bg1">
                              <a:lumMod val="95000"/>
                            </a:schemeClr>
                          </a:solidFill>
                          <a:effectLst/>
                          <a:latin typeface="Cambria"/>
                        </a:rPr>
                        <a:t>[2]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rtl="0" fontAlgn="base"/>
                      <a:r>
                        <a:rPr lang="en-US" sz="2400" b="1" i="0">
                          <a:solidFill>
                            <a:schemeClr val="bg1">
                              <a:lumMod val="95000"/>
                            </a:schemeClr>
                          </a:solidFill>
                          <a:effectLst/>
                          <a:latin typeface="Cambria"/>
                        </a:rPr>
                        <a:t>S. M. D. a. H. Abas2, "‘Dyslexia Baca’ Mobile App - the learning ecosystem for Dyslexic Children," </a:t>
                      </a:r>
                      <a:r>
                        <a:rPr lang="en-US" sz="2400" b="1" i="0" err="1">
                          <a:solidFill>
                            <a:schemeClr val="bg1">
                              <a:lumMod val="95000"/>
                            </a:schemeClr>
                          </a:solidFill>
                          <a:effectLst/>
                          <a:latin typeface="Cambria"/>
                        </a:rPr>
                        <a:t>ReasearchGate</a:t>
                      </a:r>
                      <a:r>
                        <a:rPr lang="en-US" sz="2400" b="1" i="0">
                          <a:solidFill>
                            <a:schemeClr val="bg1">
                              <a:lumMod val="95000"/>
                            </a:schemeClr>
                          </a:solidFill>
                          <a:effectLst/>
                          <a:latin typeface="Cambria"/>
                        </a:rPr>
                        <a:t>, vol. OI:10.1109/ACSAT.2013.87, 2013.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6980715"/>
                  </a:ext>
                </a:extLst>
              </a:tr>
              <a:tr h="466477">
                <a:tc>
                  <a:txBody>
                    <a:bodyPr/>
                    <a:lstStyle/>
                    <a:p>
                      <a:pPr rtl="0" fontAlgn="base"/>
                      <a:r>
                        <a:rPr lang="en-US" sz="2400" b="1" i="0">
                          <a:solidFill>
                            <a:schemeClr val="bg1">
                              <a:lumMod val="95000"/>
                            </a:schemeClr>
                          </a:solidFill>
                          <a:effectLst/>
                          <a:latin typeface="Cambria"/>
                        </a:rPr>
                        <a:t>[3]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rtl="0" fontAlgn="base"/>
                      <a:r>
                        <a:rPr lang="en-US" sz="2400" b="1" i="0">
                          <a:solidFill>
                            <a:schemeClr val="bg1">
                              <a:lumMod val="95000"/>
                            </a:schemeClr>
                          </a:solidFill>
                          <a:effectLst/>
                          <a:latin typeface="Cambria"/>
                        </a:rPr>
                        <a:t>L. C. K. W. W. W. K. R. N. S. D. T. T.C.P </a:t>
                      </a:r>
                      <a:r>
                        <a:rPr lang="en-US" sz="2400" b="1" i="0" err="1">
                          <a:solidFill>
                            <a:schemeClr val="bg1">
                              <a:lumMod val="95000"/>
                            </a:schemeClr>
                          </a:solidFill>
                          <a:effectLst/>
                          <a:latin typeface="Cambria"/>
                        </a:rPr>
                        <a:t>Kularathna</a:t>
                      </a:r>
                      <a:r>
                        <a:rPr lang="en-US" sz="2400" b="1" i="0">
                          <a:solidFill>
                            <a:schemeClr val="bg1">
                              <a:lumMod val="95000"/>
                            </a:schemeClr>
                          </a:solidFill>
                          <a:effectLst/>
                          <a:latin typeface="Cambria"/>
                        </a:rPr>
                        <a:t>, "Yalu: Computer Game Based Solution to Screen Learning Disabilities in Kids,"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2014.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8457565"/>
                  </a:ext>
                </a:extLst>
              </a:tr>
              <a:tr h="466477">
                <a:tc>
                  <a:txBody>
                    <a:bodyPr/>
                    <a:lstStyle/>
                    <a:p>
                      <a:pPr rtl="0" fontAlgn="base"/>
                      <a:r>
                        <a:rPr lang="en-US" sz="2400" b="1" i="0">
                          <a:solidFill>
                            <a:schemeClr val="bg1">
                              <a:lumMod val="95000"/>
                            </a:schemeClr>
                          </a:solidFill>
                          <a:effectLst/>
                          <a:latin typeface="Cambria"/>
                        </a:rPr>
                        <a:t>[4]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rtl="0" fontAlgn="base"/>
                      <a:r>
                        <a:rPr lang="en-US" sz="2400" b="1" i="0">
                          <a:solidFill>
                            <a:schemeClr val="bg1">
                              <a:lumMod val="95000"/>
                            </a:schemeClr>
                          </a:solidFill>
                          <a:effectLst/>
                          <a:latin typeface="Cambria"/>
                        </a:rPr>
                        <a:t>M. C. D. H. P. R. I. W. S. </a:t>
                      </a:r>
                      <a:r>
                        <a:rPr lang="en-US" sz="2400" b="1" i="0" err="1">
                          <a:solidFill>
                            <a:schemeClr val="bg1">
                              <a:lumMod val="95000"/>
                            </a:schemeClr>
                          </a:solidFill>
                          <a:effectLst/>
                          <a:latin typeface="Cambria"/>
                        </a:rPr>
                        <a:t>Thelijjagoda</a:t>
                      </a:r>
                      <a:r>
                        <a:rPr lang="en-US" sz="2400" b="1" i="0">
                          <a:solidFill>
                            <a:schemeClr val="bg1">
                              <a:lumMod val="95000"/>
                            </a:schemeClr>
                          </a:solidFill>
                          <a:effectLst/>
                          <a:latin typeface="Cambria"/>
                        </a:rPr>
                        <a:t>, "The Hope: An Interactive Mobile Solution to Overcome the Writing, Reading and Speaking Weaknesses of Dyslexia,"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2019.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8173159"/>
                  </a:ext>
                </a:extLst>
              </a:tr>
              <a:tr h="466477">
                <a:tc>
                  <a:txBody>
                    <a:bodyPr/>
                    <a:lstStyle/>
                    <a:p>
                      <a:pPr rtl="0" fontAlgn="base"/>
                      <a:r>
                        <a:rPr lang="en-US" sz="2400" b="1" i="0">
                          <a:solidFill>
                            <a:schemeClr val="bg1">
                              <a:lumMod val="95000"/>
                            </a:schemeClr>
                          </a:solidFill>
                          <a:effectLst/>
                          <a:latin typeface="Cambria"/>
                        </a:rPr>
                        <a:t>[5]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rtl="0" fontAlgn="base"/>
                      <a:r>
                        <a:rPr lang="en-US" sz="2400" b="1" i="0">
                          <a:solidFill>
                            <a:schemeClr val="bg1">
                              <a:lumMod val="95000"/>
                            </a:schemeClr>
                          </a:solidFill>
                          <a:effectLst/>
                          <a:latin typeface="Cambria"/>
                        </a:rPr>
                        <a:t>D. P. U. G. I. J. T. E. S. T. Sampath S. Rajapakse, "ALEXZA: A Mobile Application For Dyslexics Utilizing Artificial Intelligence And Machine Learning Concepts,"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2018.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0383488"/>
                  </a:ext>
                </a:extLst>
              </a:tr>
              <a:tr h="466477">
                <a:tc>
                  <a:txBody>
                    <a:bodyPr/>
                    <a:lstStyle/>
                    <a:p>
                      <a:pPr rtl="0" fontAlgn="base"/>
                      <a:r>
                        <a:rPr lang="en-US" sz="2400" b="1" i="0">
                          <a:solidFill>
                            <a:schemeClr val="bg1">
                              <a:lumMod val="95000"/>
                            </a:schemeClr>
                          </a:solidFill>
                          <a:effectLst/>
                          <a:latin typeface="Cambria"/>
                        </a:rPr>
                        <a:t>[6]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rtl="0" fontAlgn="base"/>
                      <a:r>
                        <a:rPr lang="en-US" sz="2400" b="1" i="0" dirty="0">
                          <a:solidFill>
                            <a:schemeClr val="bg1">
                              <a:lumMod val="95000"/>
                            </a:schemeClr>
                          </a:solidFill>
                          <a:effectLst/>
                          <a:latin typeface="Cambria"/>
                        </a:rPr>
                        <a:t>S. T. S. H. T. </a:t>
                      </a:r>
                      <a:r>
                        <a:rPr lang="en-US" sz="2400" b="1" i="0" dirty="0" err="1">
                          <a:solidFill>
                            <a:schemeClr val="bg1">
                              <a:lumMod val="95000"/>
                            </a:schemeClr>
                          </a:solidFill>
                          <a:effectLst/>
                          <a:latin typeface="Cambria"/>
                        </a:rPr>
                        <a:t>Lakchani</a:t>
                      </a:r>
                      <a:r>
                        <a:rPr lang="en-US" sz="2400" b="1" i="0" dirty="0">
                          <a:solidFill>
                            <a:schemeClr val="bg1">
                              <a:lumMod val="95000"/>
                            </a:schemeClr>
                          </a:solidFill>
                          <a:effectLst/>
                          <a:latin typeface="Cambria"/>
                        </a:rPr>
                        <a:t> </a:t>
                      </a:r>
                      <a:r>
                        <a:rPr lang="en-US" sz="2400" b="1" i="0" dirty="0" err="1">
                          <a:solidFill>
                            <a:schemeClr val="bg1">
                              <a:lumMod val="95000"/>
                            </a:schemeClr>
                          </a:solidFill>
                          <a:effectLst/>
                          <a:latin typeface="Cambria"/>
                        </a:rPr>
                        <a:t>Sandathara</a:t>
                      </a:r>
                      <a:r>
                        <a:rPr lang="en-US" sz="2400" b="1" i="0" dirty="0">
                          <a:solidFill>
                            <a:schemeClr val="bg1">
                              <a:lumMod val="95000"/>
                            </a:schemeClr>
                          </a:solidFill>
                          <a:effectLst/>
                          <a:latin typeface="Cambria"/>
                        </a:rPr>
                        <a:t>, "</a:t>
                      </a:r>
                      <a:r>
                        <a:rPr lang="en-US" sz="2400" b="1" i="0" dirty="0" err="1">
                          <a:solidFill>
                            <a:schemeClr val="bg1">
                              <a:lumMod val="95000"/>
                            </a:schemeClr>
                          </a:solidFill>
                          <a:effectLst/>
                          <a:latin typeface="Cambria"/>
                        </a:rPr>
                        <a:t>Arunalu</a:t>
                      </a:r>
                      <a:r>
                        <a:rPr lang="en-US" sz="2400" b="1" i="0" dirty="0">
                          <a:solidFill>
                            <a:schemeClr val="bg1">
                              <a:lumMod val="95000"/>
                            </a:schemeClr>
                          </a:solidFill>
                          <a:effectLst/>
                          <a:latin typeface="Cambria"/>
                        </a:rPr>
                        <a:t>: Learning Ecosystem to Overcome Sinhala," </a:t>
                      </a:r>
                      <a:r>
                        <a:rPr lang="en-US" sz="2400" b="1" i="0" dirty="0" err="1">
                          <a:solidFill>
                            <a:schemeClr val="bg1">
                              <a:lumMod val="95000"/>
                            </a:schemeClr>
                          </a:solidFill>
                          <a:effectLst/>
                          <a:latin typeface="Cambria"/>
                        </a:rPr>
                        <a:t>ReaserachGate</a:t>
                      </a:r>
                      <a:r>
                        <a:rPr lang="en-US" sz="2400" b="1" i="0" dirty="0">
                          <a:solidFill>
                            <a:schemeClr val="bg1">
                              <a:lumMod val="95000"/>
                            </a:schemeClr>
                          </a:solidFill>
                          <a:effectLst/>
                          <a:latin typeface="Cambria"/>
                        </a:rPr>
                        <a:t>, 2020.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4047935"/>
                  </a:ext>
                </a:extLst>
              </a:tr>
            </a:tbl>
          </a:graphicData>
        </a:graphic>
      </p:graphicFrame>
    </p:spTree>
    <p:extLst>
      <p:ext uri="{BB962C8B-B14F-4D97-AF65-F5344CB8AC3E}">
        <p14:creationId xmlns:p14="http://schemas.microsoft.com/office/powerpoint/2010/main" val="870817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err="1">
                <a:solidFill>
                  <a:schemeClr val="bg1"/>
                </a:solidFill>
                <a:latin typeface="Bebas Neue Bold" panose="020B0604020202020204" charset="0"/>
              </a:rPr>
              <a:t>gantt</a:t>
            </a:r>
            <a:r>
              <a:rPr lang="en-US" sz="7200">
                <a:solidFill>
                  <a:schemeClr val="bg1"/>
                </a:solidFill>
                <a:latin typeface="Bebas Neue Bold" panose="020B0604020202020204" charset="0"/>
              </a:rPr>
              <a:t> </a:t>
            </a:r>
            <a:r>
              <a:rPr lang="en-US" sz="7200">
                <a:solidFill>
                  <a:srgbClr val="FFC000"/>
                </a:solidFill>
                <a:latin typeface="Bebas Neue Bold" panose="020B0604020202020204" charset="0"/>
              </a:rPr>
              <a:t>chart</a:t>
            </a:r>
          </a:p>
        </p:txBody>
      </p:sp>
      <p:pic>
        <p:nvPicPr>
          <p:cNvPr id="5" name="Picture 4" descr="Chart&#10;&#10;Description automatically generated">
            <a:extLst>
              <a:ext uri="{FF2B5EF4-FFF2-40B4-BE49-F238E27FC236}">
                <a16:creationId xmlns:a16="http://schemas.microsoft.com/office/drawing/2014/main" id="{8232DE23-02A4-8E0A-A5A0-AB0889439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07" y="1200329"/>
            <a:ext cx="11262243" cy="8446683"/>
          </a:xfrm>
          <a:prstGeom prst="rect">
            <a:avLst/>
          </a:prstGeom>
        </p:spPr>
      </p:pic>
    </p:spTree>
    <p:extLst>
      <p:ext uri="{BB962C8B-B14F-4D97-AF65-F5344CB8AC3E}">
        <p14:creationId xmlns:p14="http://schemas.microsoft.com/office/powerpoint/2010/main" val="91215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Commercialization  </a:t>
            </a:r>
            <a:r>
              <a:rPr lang="en-US" sz="7200">
                <a:solidFill>
                  <a:srgbClr val="FFC000"/>
                </a:solidFill>
                <a:latin typeface="Bebas Neue Bold" panose="020B0604020202020204" charset="0"/>
              </a:rPr>
              <a:t>aspects</a:t>
            </a:r>
          </a:p>
        </p:txBody>
      </p:sp>
      <p:graphicFrame>
        <p:nvGraphicFramePr>
          <p:cNvPr id="10" name="Diagram 9">
            <a:extLst>
              <a:ext uri="{FF2B5EF4-FFF2-40B4-BE49-F238E27FC236}">
                <a16:creationId xmlns:a16="http://schemas.microsoft.com/office/drawing/2014/main" id="{D87B3FD6-6AAF-6CB4-086C-5F208F551525}"/>
              </a:ext>
            </a:extLst>
          </p:cNvPr>
          <p:cNvGraphicFramePr/>
          <p:nvPr>
            <p:extLst>
              <p:ext uri="{D42A27DB-BD31-4B8C-83A1-F6EECF244321}">
                <p14:modId xmlns:p14="http://schemas.microsoft.com/office/powerpoint/2010/main" val="3006274273"/>
              </p:ext>
            </p:extLst>
          </p:nvPr>
        </p:nvGraphicFramePr>
        <p:xfrm>
          <a:off x="5851777" y="1434791"/>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6">
            <a:extLst>
              <a:ext uri="{FF2B5EF4-FFF2-40B4-BE49-F238E27FC236}">
                <a16:creationId xmlns:a16="http://schemas.microsoft.com/office/drawing/2014/main" id="{CEB4B9DB-C171-578D-41FB-95FDBD072451}"/>
              </a:ext>
            </a:extLst>
          </p:cNvPr>
          <p:cNvPicPr>
            <a:picLocks noChangeAspect="1"/>
          </p:cNvPicPr>
          <p:nvPr/>
        </p:nvPicPr>
        <p:blipFill>
          <a:blip r:embed="rId9"/>
          <a:srcRect/>
          <a:stretch>
            <a:fillRect/>
          </a:stretch>
        </p:blipFill>
        <p:spPr>
          <a:xfrm rot="315444">
            <a:off x="771336" y="2030911"/>
            <a:ext cx="4743833" cy="7564916"/>
          </a:xfrm>
          <a:prstGeom prst="rect">
            <a:avLst/>
          </a:prstGeom>
        </p:spPr>
      </p:pic>
    </p:spTree>
    <p:extLst>
      <p:ext uri="{BB962C8B-B14F-4D97-AF65-F5344CB8AC3E}">
        <p14:creationId xmlns:p14="http://schemas.microsoft.com/office/powerpoint/2010/main" val="307449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budget</a:t>
            </a:r>
            <a:endParaRPr lang="en-US" sz="7200">
              <a:solidFill>
                <a:srgbClr val="FFC000"/>
              </a:solidFill>
              <a:latin typeface="Bebas Neue Bold" panose="020B0604020202020204" charset="0"/>
            </a:endParaRPr>
          </a:p>
        </p:txBody>
      </p:sp>
      <p:graphicFrame>
        <p:nvGraphicFramePr>
          <p:cNvPr id="4" name="Table 3">
            <a:extLst>
              <a:ext uri="{FF2B5EF4-FFF2-40B4-BE49-F238E27FC236}">
                <a16:creationId xmlns:a16="http://schemas.microsoft.com/office/drawing/2014/main" id="{87F45E1B-27CD-EFC2-2133-45532F392AA0}"/>
              </a:ext>
            </a:extLst>
          </p:cNvPr>
          <p:cNvGraphicFramePr>
            <a:graphicFrameLocks noGrp="1"/>
          </p:cNvGraphicFramePr>
          <p:nvPr>
            <p:extLst>
              <p:ext uri="{D42A27DB-BD31-4B8C-83A1-F6EECF244321}">
                <p14:modId xmlns:p14="http://schemas.microsoft.com/office/powerpoint/2010/main" val="3256325745"/>
              </p:ext>
            </p:extLst>
          </p:nvPr>
        </p:nvGraphicFramePr>
        <p:xfrm>
          <a:off x="3923072" y="1799303"/>
          <a:ext cx="11149782" cy="6076340"/>
        </p:xfrm>
        <a:graphic>
          <a:graphicData uri="http://schemas.openxmlformats.org/drawingml/2006/table">
            <a:tbl>
              <a:tblPr firstRow="1" firstCol="1" bandRow="1">
                <a:tableStyleId>{7DF18680-E054-41AD-8BC1-D1AEF772440D}</a:tableStyleId>
              </a:tblPr>
              <a:tblGrid>
                <a:gridCol w="3047471">
                  <a:extLst>
                    <a:ext uri="{9D8B030D-6E8A-4147-A177-3AD203B41FA5}">
                      <a16:colId xmlns:a16="http://schemas.microsoft.com/office/drawing/2014/main" val="1394555867"/>
                    </a:ext>
                  </a:extLst>
                </a:gridCol>
                <a:gridCol w="3047471">
                  <a:extLst>
                    <a:ext uri="{9D8B030D-6E8A-4147-A177-3AD203B41FA5}">
                      <a16:colId xmlns:a16="http://schemas.microsoft.com/office/drawing/2014/main" val="3127772377"/>
                    </a:ext>
                  </a:extLst>
                </a:gridCol>
                <a:gridCol w="5054840">
                  <a:extLst>
                    <a:ext uri="{9D8B030D-6E8A-4147-A177-3AD203B41FA5}">
                      <a16:colId xmlns:a16="http://schemas.microsoft.com/office/drawing/2014/main" val="2592992549"/>
                    </a:ext>
                  </a:extLst>
                </a:gridCol>
              </a:tblGrid>
              <a:tr h="607634">
                <a:tc>
                  <a:txBody>
                    <a:bodyPr/>
                    <a:lstStyle/>
                    <a:p>
                      <a:pPr marL="0" marR="0">
                        <a:lnSpc>
                          <a:spcPct val="107000"/>
                        </a:lnSpc>
                        <a:spcBef>
                          <a:spcPts val="0"/>
                        </a:spcBef>
                        <a:spcAft>
                          <a:spcPts val="0"/>
                        </a:spcAft>
                      </a:pPr>
                      <a:r>
                        <a:rPr lang="en-US" sz="2400">
                          <a:effectLst/>
                        </a:rPr>
                        <a:t>Component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Amount (LKR)</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Amount (USD)</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295543462"/>
                  </a:ext>
                </a:extLst>
              </a:tr>
              <a:tr h="607634">
                <a:tc>
                  <a:txBody>
                    <a:bodyPr/>
                    <a:lstStyle/>
                    <a:p>
                      <a:pPr marL="0" marR="0">
                        <a:lnSpc>
                          <a:spcPct val="107000"/>
                        </a:lnSpc>
                        <a:spcBef>
                          <a:spcPts val="0"/>
                        </a:spcBef>
                        <a:spcAft>
                          <a:spcPts val="0"/>
                        </a:spcAft>
                      </a:pPr>
                      <a:r>
                        <a:rPr lang="en-US" sz="2400">
                          <a:effectLst/>
                        </a:rPr>
                        <a:t>Direct Cost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3106822655"/>
                  </a:ext>
                </a:extLst>
              </a:tr>
              <a:tr h="607634">
                <a:tc>
                  <a:txBody>
                    <a:bodyPr/>
                    <a:lstStyle/>
                    <a:p>
                      <a:pPr marL="0" marR="0">
                        <a:lnSpc>
                          <a:spcPct val="107000"/>
                        </a:lnSpc>
                        <a:spcBef>
                          <a:spcPts val="0"/>
                        </a:spcBef>
                        <a:spcAft>
                          <a:spcPts val="0"/>
                        </a:spcAft>
                      </a:pPr>
                      <a:r>
                        <a:rPr lang="en-US" sz="2400">
                          <a:effectLst/>
                        </a:rPr>
                        <a:t>Printing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187658597"/>
                  </a:ext>
                </a:extLst>
              </a:tr>
              <a:tr h="607634">
                <a:tc>
                  <a:txBody>
                    <a:bodyPr/>
                    <a:lstStyle/>
                    <a:p>
                      <a:pPr marL="0" marR="0">
                        <a:lnSpc>
                          <a:spcPct val="107000"/>
                        </a:lnSpc>
                        <a:spcBef>
                          <a:spcPts val="0"/>
                        </a:spcBef>
                        <a:spcAft>
                          <a:spcPts val="0"/>
                        </a:spcAft>
                      </a:pPr>
                      <a:r>
                        <a:rPr lang="en-US" sz="2400">
                          <a:effectLst/>
                        </a:rPr>
                        <a:t>Travelling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1555865832"/>
                  </a:ext>
                </a:extLst>
              </a:tr>
              <a:tr h="607634">
                <a:tc>
                  <a:txBody>
                    <a:bodyPr/>
                    <a:lstStyle/>
                    <a:p>
                      <a:pPr marL="0" marR="0">
                        <a:lnSpc>
                          <a:spcPct val="107000"/>
                        </a:lnSpc>
                        <a:spcBef>
                          <a:spcPts val="0"/>
                        </a:spcBef>
                        <a:spcAft>
                          <a:spcPts val="0"/>
                        </a:spcAft>
                      </a:pPr>
                      <a:r>
                        <a:rPr lang="en-US" sz="2400">
                          <a:effectLst/>
                        </a:rPr>
                        <a:t>Indirect Cost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177391545"/>
                  </a:ext>
                </a:extLst>
              </a:tr>
              <a:tr h="607634">
                <a:tc>
                  <a:txBody>
                    <a:bodyPr/>
                    <a:lstStyle/>
                    <a:p>
                      <a:pPr marL="0" marR="0">
                        <a:lnSpc>
                          <a:spcPct val="107000"/>
                        </a:lnSpc>
                        <a:spcBef>
                          <a:spcPts val="0"/>
                        </a:spcBef>
                        <a:spcAft>
                          <a:spcPts val="0"/>
                        </a:spcAft>
                      </a:pPr>
                      <a:r>
                        <a:rPr lang="en-US" sz="2400">
                          <a:effectLst/>
                        </a:rPr>
                        <a:t>Wi-Fi/Mobile Data</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10,000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30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3854638172"/>
                  </a:ext>
                </a:extLst>
              </a:tr>
              <a:tr h="607634">
                <a:tc>
                  <a:txBody>
                    <a:bodyPr/>
                    <a:lstStyle/>
                    <a:p>
                      <a:pPr marL="0" marR="0">
                        <a:lnSpc>
                          <a:spcPct val="107000"/>
                        </a:lnSpc>
                        <a:spcBef>
                          <a:spcPts val="0"/>
                        </a:spcBef>
                        <a:spcAft>
                          <a:spcPts val="0"/>
                        </a:spcAft>
                      </a:pPr>
                      <a:r>
                        <a:rPr lang="en-US" sz="2400">
                          <a:effectLst/>
                        </a:rPr>
                        <a:t>Electricity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5,000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15</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4045535273"/>
                  </a:ext>
                </a:extLst>
              </a:tr>
              <a:tr h="607634">
                <a:tc>
                  <a:txBody>
                    <a:bodyPr/>
                    <a:lstStyle/>
                    <a:p>
                      <a:pPr marL="0" marR="0">
                        <a:lnSpc>
                          <a:spcPct val="107000"/>
                        </a:lnSpc>
                        <a:spcBef>
                          <a:spcPts val="0"/>
                        </a:spcBef>
                        <a:spcAft>
                          <a:spcPts val="0"/>
                        </a:spcAft>
                      </a:pPr>
                      <a:r>
                        <a:rPr lang="en-US" sz="2400">
                          <a:effectLst/>
                        </a:rPr>
                        <a:t>Transport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2869130721"/>
                  </a:ext>
                </a:extLst>
              </a:tr>
              <a:tr h="607634">
                <a:tc>
                  <a:txBody>
                    <a:bodyPr/>
                    <a:lstStyle/>
                    <a:p>
                      <a:pPr marL="0" marR="0">
                        <a:lnSpc>
                          <a:spcPct val="107000"/>
                        </a:lnSpc>
                        <a:spcBef>
                          <a:spcPts val="0"/>
                        </a:spcBef>
                        <a:spcAft>
                          <a:spcPts val="0"/>
                        </a:spcAft>
                      </a:pPr>
                      <a:r>
                        <a:rPr lang="en-US" sz="2400">
                          <a:effectLst/>
                        </a:rPr>
                        <a:t>Web Hosting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5,000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15</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3193608940"/>
                  </a:ext>
                </a:extLst>
              </a:tr>
              <a:tr h="607634">
                <a:tc>
                  <a:txBody>
                    <a:bodyPr/>
                    <a:lstStyle/>
                    <a:p>
                      <a:pPr marL="0" marR="0">
                        <a:lnSpc>
                          <a:spcPct val="107000"/>
                        </a:lnSpc>
                        <a:spcBef>
                          <a:spcPts val="0"/>
                        </a:spcBef>
                        <a:spcAft>
                          <a:spcPts val="0"/>
                        </a:spcAft>
                      </a:pPr>
                      <a:r>
                        <a:rPr lang="en-US" sz="2400">
                          <a:effectLst/>
                        </a:rPr>
                        <a:t>Total</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a:effectLst/>
                        </a:rPr>
                        <a:t>26,000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tc>
                  <a:txBody>
                    <a:bodyPr/>
                    <a:lstStyle/>
                    <a:p>
                      <a:pPr marL="0" marR="0">
                        <a:lnSpc>
                          <a:spcPct val="107000"/>
                        </a:lnSpc>
                        <a:spcBef>
                          <a:spcPts val="0"/>
                        </a:spcBef>
                        <a:spcAft>
                          <a:spcPts val="0"/>
                        </a:spcAft>
                      </a:pPr>
                      <a:r>
                        <a:rPr lang="en-US" sz="2400" dirty="0">
                          <a:effectLst/>
                        </a:rPr>
                        <a:t>78</a:t>
                      </a: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solidFill>
                      <a:schemeClr val="bg2">
                        <a:lumMod val="25000"/>
                      </a:schemeClr>
                    </a:solidFill>
                  </a:tcPr>
                </a:tc>
                <a:extLst>
                  <a:ext uri="{0D108BD9-81ED-4DB2-BD59-A6C34878D82A}">
                    <a16:rowId xmlns:a16="http://schemas.microsoft.com/office/drawing/2014/main" val="3875302245"/>
                  </a:ext>
                </a:extLst>
              </a:tr>
            </a:tbl>
          </a:graphicData>
        </a:graphic>
      </p:graphicFrame>
    </p:spTree>
    <p:extLst>
      <p:ext uri="{BB962C8B-B14F-4D97-AF65-F5344CB8AC3E}">
        <p14:creationId xmlns:p14="http://schemas.microsoft.com/office/powerpoint/2010/main" val="1456058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a:extLst>
              <a:ext uri="{FF2B5EF4-FFF2-40B4-BE49-F238E27FC236}">
                <a16:creationId xmlns:a16="http://schemas.microsoft.com/office/drawing/2014/main" id="{F637441F-4D48-2C5D-7D67-52B88505C49B}"/>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 appendix</a:t>
            </a:r>
            <a:endParaRPr lang="en-US" sz="7200">
              <a:solidFill>
                <a:srgbClr val="FFC000"/>
              </a:solidFill>
              <a:latin typeface="Bebas Neue Bold" panose="020B0604020202020204" charset="0"/>
            </a:endParaRPr>
          </a:p>
        </p:txBody>
      </p:sp>
      <p:sp>
        <p:nvSpPr>
          <p:cNvPr id="4" name="Content Placeholder 2">
            <a:extLst>
              <a:ext uri="{FF2B5EF4-FFF2-40B4-BE49-F238E27FC236}">
                <a16:creationId xmlns:a16="http://schemas.microsoft.com/office/drawing/2014/main" id="{B112A79C-8C67-3D5E-1566-A1C381F9E6BA}"/>
              </a:ext>
            </a:extLst>
          </p:cNvPr>
          <p:cNvSpPr txBox="1">
            <a:spLocks/>
          </p:cNvSpPr>
          <p:nvPr/>
        </p:nvSpPr>
        <p:spPr>
          <a:xfrm>
            <a:off x="511134" y="1451846"/>
            <a:ext cx="17265732" cy="6788945"/>
          </a:xfrm>
          <a:prstGeom prst="rect">
            <a:avLst/>
          </a:prstGeom>
        </p:spPr>
        <p:txBody>
          <a:bodyPr vert="horz" lIns="91440" tIns="45720" rIns="91440" bIns="45720" rtlCol="0" anchor="t">
            <a:no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A visit to the </a:t>
            </a:r>
            <a:r>
              <a:rPr lang="en-US" sz="3200" err="1">
                <a:solidFill>
                  <a:schemeClr val="bg1"/>
                </a:solidFill>
                <a:ea typeface="+mn-lt"/>
                <a:cs typeface="+mn-lt"/>
              </a:rPr>
              <a:t>Narahenpita</a:t>
            </a:r>
            <a:r>
              <a:rPr lang="en-US" sz="3200">
                <a:solidFill>
                  <a:schemeClr val="bg1"/>
                </a:solidFill>
                <a:ea typeface="+mn-lt"/>
                <a:cs typeface="+mn-lt"/>
              </a:rPr>
              <a:t> Special Education Center to Collect the Necessary Data.</a:t>
            </a:r>
          </a:p>
          <a:p>
            <a:endParaRPr lang="en-US" sz="3200">
              <a:solidFill>
                <a:schemeClr val="bg1"/>
              </a:solidFill>
              <a:ea typeface="Cambria"/>
            </a:endParaRPr>
          </a:p>
          <a:p>
            <a:pPr marL="0" indent="0">
              <a:buFont typeface="Arial" pitchFamily="34" charset="0"/>
              <a:buNone/>
            </a:pPr>
            <a:endParaRPr lang="en-US" sz="3200">
              <a:solidFill>
                <a:schemeClr val="bg1"/>
              </a:solidFill>
              <a:ea typeface="Cambria"/>
            </a:endParaRPr>
          </a:p>
          <a:p>
            <a:endParaRPr lang="en-US">
              <a:ea typeface="Cambria"/>
            </a:endParaRPr>
          </a:p>
        </p:txBody>
      </p:sp>
      <p:pic>
        <p:nvPicPr>
          <p:cNvPr id="18" name="Picture Placeholder 17">
            <a:extLst>
              <a:ext uri="{FF2B5EF4-FFF2-40B4-BE49-F238E27FC236}">
                <a16:creationId xmlns:a16="http://schemas.microsoft.com/office/drawing/2014/main" id="{BE80F180-F0A5-282D-9ED1-E429A093D45A}"/>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t="11053" b="11053"/>
          <a:stretch/>
        </p:blipFill>
        <p:spPr>
          <a:xfrm>
            <a:off x="963611" y="2329695"/>
            <a:ext cx="4816496" cy="2813806"/>
          </a:xfrm>
        </p:spPr>
      </p:pic>
      <p:sp>
        <p:nvSpPr>
          <p:cNvPr id="16" name="Picture Placeholder 13">
            <a:extLst>
              <a:ext uri="{FF2B5EF4-FFF2-40B4-BE49-F238E27FC236}">
                <a16:creationId xmlns:a16="http://schemas.microsoft.com/office/drawing/2014/main" id="{388A90BD-626C-48A1-0692-C60DC58B82D8}"/>
              </a:ext>
            </a:extLst>
          </p:cNvPr>
          <p:cNvSpPr txBox="1">
            <a:spLocks/>
          </p:cNvSpPr>
          <p:nvPr/>
        </p:nvSpPr>
        <p:spPr>
          <a:xfrm>
            <a:off x="1207136" y="3322319"/>
            <a:ext cx="5391784" cy="3048001"/>
          </a:xfrm>
          <a:prstGeom prst="rect">
            <a:avLst/>
          </a:prstGeom>
        </p:spPr>
      </p:sp>
      <p:pic>
        <p:nvPicPr>
          <p:cNvPr id="21" name="Picture Placeholder 17" descr="A person in a white dress&#10;&#10;Description automatically generated with low confidence">
            <a:extLst>
              <a:ext uri="{FF2B5EF4-FFF2-40B4-BE49-F238E27FC236}">
                <a16:creationId xmlns:a16="http://schemas.microsoft.com/office/drawing/2014/main" id="{1401B64E-EBF9-115A-2E40-B9DBFCFA83CE}"/>
              </a:ext>
            </a:extLst>
          </p:cNvPr>
          <p:cNvPicPr>
            <a:picLocks noChangeAspect="1"/>
          </p:cNvPicPr>
          <p:nvPr/>
        </p:nvPicPr>
        <p:blipFill>
          <a:blip r:embed="rId5">
            <a:extLst>
              <a:ext uri="{28A0092B-C50C-407E-A947-70E740481C1C}">
                <a14:useLocalDpi xmlns:a14="http://schemas.microsoft.com/office/drawing/2010/main" val="0"/>
              </a:ext>
            </a:extLst>
          </a:blip>
          <a:srcRect t="28799" b="28799"/>
          <a:stretch>
            <a:fillRect/>
          </a:stretch>
        </p:blipFill>
        <p:spPr>
          <a:xfrm>
            <a:off x="6872586" y="2329694"/>
            <a:ext cx="4816496" cy="2813806"/>
          </a:xfrm>
          <a:prstGeom prst="rect">
            <a:avLst/>
          </a:prstGeom>
        </p:spPr>
      </p:pic>
      <p:pic>
        <p:nvPicPr>
          <p:cNvPr id="22" name="Picture Placeholder 17">
            <a:extLst>
              <a:ext uri="{FF2B5EF4-FFF2-40B4-BE49-F238E27FC236}">
                <a16:creationId xmlns:a16="http://schemas.microsoft.com/office/drawing/2014/main" id="{D878C58C-8E21-5757-BC95-77B5626C7816}"/>
              </a:ext>
            </a:extLst>
          </p:cNvPr>
          <p:cNvPicPr>
            <a:picLocks noChangeAspect="1"/>
          </p:cNvPicPr>
          <p:nvPr/>
        </p:nvPicPr>
        <p:blipFill>
          <a:blip r:embed="rId6">
            <a:extLst>
              <a:ext uri="{28A0092B-C50C-407E-A947-70E740481C1C}">
                <a14:useLocalDpi xmlns:a14="http://schemas.microsoft.com/office/drawing/2010/main" val="0"/>
              </a:ext>
            </a:extLst>
          </a:blip>
          <a:srcRect t="28092" b="28092"/>
          <a:stretch/>
        </p:blipFill>
        <p:spPr>
          <a:xfrm>
            <a:off x="12781561" y="2329694"/>
            <a:ext cx="4816496" cy="2813806"/>
          </a:xfrm>
          <a:prstGeom prst="rect">
            <a:avLst/>
          </a:prstGeom>
        </p:spPr>
      </p:pic>
      <p:pic>
        <p:nvPicPr>
          <p:cNvPr id="23" name="Picture Placeholder 17">
            <a:extLst>
              <a:ext uri="{FF2B5EF4-FFF2-40B4-BE49-F238E27FC236}">
                <a16:creationId xmlns:a16="http://schemas.microsoft.com/office/drawing/2014/main" id="{B33D4596-5CE8-B1C0-8C13-D95AAEC20B89}"/>
              </a:ext>
            </a:extLst>
          </p:cNvPr>
          <p:cNvPicPr>
            <a:picLocks noChangeAspect="1"/>
          </p:cNvPicPr>
          <p:nvPr/>
        </p:nvPicPr>
        <p:blipFill>
          <a:blip r:embed="rId7">
            <a:extLst>
              <a:ext uri="{28A0092B-C50C-407E-A947-70E740481C1C}">
                <a14:useLocalDpi xmlns:a14="http://schemas.microsoft.com/office/drawing/2010/main" val="0"/>
              </a:ext>
            </a:extLst>
          </a:blip>
          <a:srcRect t="11053" b="11053"/>
          <a:stretch/>
        </p:blipFill>
        <p:spPr>
          <a:xfrm>
            <a:off x="6735752" y="6304833"/>
            <a:ext cx="4816496" cy="2813806"/>
          </a:xfrm>
          <a:prstGeom prst="rect">
            <a:avLst/>
          </a:prstGeom>
        </p:spPr>
      </p:pic>
    </p:spTree>
    <p:extLst>
      <p:ext uri="{BB962C8B-B14F-4D97-AF65-F5344CB8AC3E}">
        <p14:creationId xmlns:p14="http://schemas.microsoft.com/office/powerpoint/2010/main" val="17377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80">
                                          <p:stCondLst>
                                            <p:cond delay="0"/>
                                          </p:stCondLst>
                                        </p:cTn>
                                        <p:tgtEl>
                                          <p:spTgt spid="23"/>
                                        </p:tgtEl>
                                      </p:cBhvr>
                                    </p:animEffect>
                                    <p:anim calcmode="lin" valueType="num">
                                      <p:cBhvr>
                                        <p:cTn id="5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61" dur="26">
                                          <p:stCondLst>
                                            <p:cond delay="650"/>
                                          </p:stCondLst>
                                        </p:cTn>
                                        <p:tgtEl>
                                          <p:spTgt spid="23"/>
                                        </p:tgtEl>
                                      </p:cBhvr>
                                      <p:to x="100000" y="60000"/>
                                    </p:animScale>
                                    <p:animScale>
                                      <p:cBhvr>
                                        <p:cTn id="62" dur="166" decel="50000">
                                          <p:stCondLst>
                                            <p:cond delay="676"/>
                                          </p:stCondLst>
                                        </p:cTn>
                                        <p:tgtEl>
                                          <p:spTgt spid="23"/>
                                        </p:tgtEl>
                                      </p:cBhvr>
                                      <p:to x="100000" y="100000"/>
                                    </p:animScale>
                                    <p:animScale>
                                      <p:cBhvr>
                                        <p:cTn id="63" dur="26">
                                          <p:stCondLst>
                                            <p:cond delay="1312"/>
                                          </p:stCondLst>
                                        </p:cTn>
                                        <p:tgtEl>
                                          <p:spTgt spid="23"/>
                                        </p:tgtEl>
                                      </p:cBhvr>
                                      <p:to x="100000" y="80000"/>
                                    </p:animScale>
                                    <p:animScale>
                                      <p:cBhvr>
                                        <p:cTn id="64" dur="166" decel="50000">
                                          <p:stCondLst>
                                            <p:cond delay="1338"/>
                                          </p:stCondLst>
                                        </p:cTn>
                                        <p:tgtEl>
                                          <p:spTgt spid="23"/>
                                        </p:tgtEl>
                                      </p:cBhvr>
                                      <p:to x="100000" y="100000"/>
                                    </p:animScale>
                                    <p:animScale>
                                      <p:cBhvr>
                                        <p:cTn id="65" dur="26">
                                          <p:stCondLst>
                                            <p:cond delay="1642"/>
                                          </p:stCondLst>
                                        </p:cTn>
                                        <p:tgtEl>
                                          <p:spTgt spid="23"/>
                                        </p:tgtEl>
                                      </p:cBhvr>
                                      <p:to x="100000" y="90000"/>
                                    </p:animScale>
                                    <p:animScale>
                                      <p:cBhvr>
                                        <p:cTn id="66" dur="166" decel="50000">
                                          <p:stCondLst>
                                            <p:cond delay="1668"/>
                                          </p:stCondLst>
                                        </p:cTn>
                                        <p:tgtEl>
                                          <p:spTgt spid="23"/>
                                        </p:tgtEl>
                                      </p:cBhvr>
                                      <p:to x="100000" y="100000"/>
                                    </p:animScale>
                                    <p:animScale>
                                      <p:cBhvr>
                                        <p:cTn id="67" dur="26">
                                          <p:stCondLst>
                                            <p:cond delay="1808"/>
                                          </p:stCondLst>
                                        </p:cTn>
                                        <p:tgtEl>
                                          <p:spTgt spid="23"/>
                                        </p:tgtEl>
                                      </p:cBhvr>
                                      <p:to x="100000" y="95000"/>
                                    </p:animScale>
                                    <p:animScale>
                                      <p:cBhvr>
                                        <p:cTn id="68"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9570">
            <a:off x="-802215" y="5080394"/>
            <a:ext cx="19892431" cy="11239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29883" y="1230206"/>
            <a:ext cx="6814117" cy="12746595"/>
          </a:xfrm>
          <a:prstGeom prst="rect">
            <a:avLst/>
          </a:prstGeom>
        </p:spPr>
      </p:pic>
      <p:sp>
        <p:nvSpPr>
          <p:cNvPr id="4" name="TextBox 4"/>
          <p:cNvSpPr txBox="1"/>
          <p:nvPr/>
        </p:nvSpPr>
        <p:spPr>
          <a:xfrm>
            <a:off x="7811148" y="2277956"/>
            <a:ext cx="9000154" cy="1074304"/>
          </a:xfrm>
          <a:prstGeom prst="rect">
            <a:avLst/>
          </a:prstGeom>
        </p:spPr>
        <p:txBody>
          <a:bodyPr lIns="0" tIns="0" rIns="0" bIns="0" rtlCol="0" anchor="t">
            <a:spAutoFit/>
          </a:bodyPr>
          <a:lstStyle/>
          <a:p>
            <a:pPr algn="ctr">
              <a:lnSpc>
                <a:spcPts val="8152"/>
              </a:lnSpc>
              <a:spcBef>
                <a:spcPct val="0"/>
              </a:spcBef>
            </a:pPr>
            <a:r>
              <a:rPr lang="en-US" sz="7411">
                <a:solidFill>
                  <a:srgbClr val="FFFFFF"/>
                </a:solidFill>
                <a:latin typeface="Bebas Neue Bold"/>
              </a:rPr>
              <a:t>ANY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 calcmode="lin" valueType="num">
                                      <p:cBhvr>
                                        <p:cTn id="9" dur="1250" fill="hold"/>
                                        <p:tgtEl>
                                          <p:spTgt spid="3"/>
                                        </p:tgtEl>
                                        <p:attrNameLst>
                                          <p:attrName>style.rotation</p:attrName>
                                        </p:attrNameLst>
                                      </p:cBhvr>
                                      <p:tavLst>
                                        <p:tav tm="0">
                                          <p:val>
                                            <p:fltVal val="90"/>
                                          </p:val>
                                        </p:tav>
                                        <p:tav tm="100000">
                                          <p:val>
                                            <p:fltVal val="0"/>
                                          </p:val>
                                        </p:tav>
                                      </p:tavLst>
                                    </p:anim>
                                    <p:animEffect transition="in" filter="fade">
                                      <p:cBhvr>
                                        <p:cTn id="10" dur="1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9570">
            <a:off x="-1773381" y="3672292"/>
            <a:ext cx="19892431" cy="11239223"/>
          </a:xfrm>
          <a:prstGeom prst="rect">
            <a:avLst/>
          </a:prstGeom>
        </p:spPr>
      </p:pic>
      <p:sp>
        <p:nvSpPr>
          <p:cNvPr id="3" name="TextBox 3"/>
          <p:cNvSpPr txBox="1"/>
          <p:nvPr/>
        </p:nvSpPr>
        <p:spPr>
          <a:xfrm>
            <a:off x="3898051" y="1591356"/>
            <a:ext cx="10491897" cy="4036433"/>
          </a:xfrm>
          <a:prstGeom prst="rect">
            <a:avLst/>
          </a:prstGeom>
        </p:spPr>
        <p:txBody>
          <a:bodyPr lIns="0" tIns="0" rIns="0" bIns="0" rtlCol="0" anchor="t">
            <a:spAutoFit/>
          </a:bodyPr>
          <a:lstStyle/>
          <a:p>
            <a:pPr algn="ctr">
              <a:lnSpc>
                <a:spcPts val="15641"/>
              </a:lnSpc>
            </a:pPr>
            <a:r>
              <a:rPr lang="en-US" sz="14219">
                <a:solidFill>
                  <a:srgbClr val="FFFFFF"/>
                </a:solidFill>
                <a:latin typeface="Bebas Neue Bold"/>
              </a:rPr>
              <a:t>THANK YOU FOR LISTENING!</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40871" flipH="1">
            <a:off x="3917667" y="5667540"/>
            <a:ext cx="6184662" cy="817356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30564" flipH="1">
            <a:off x="-2697880" y="6277165"/>
            <a:ext cx="8257038" cy="5962270"/>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13272">
            <a:off x="9201511" y="5912333"/>
            <a:ext cx="6272046" cy="7683977"/>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37663" y="5143500"/>
            <a:ext cx="3936520" cy="7570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400050" y="1028700"/>
            <a:ext cx="10355702" cy="88541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51236" y="1853080"/>
            <a:ext cx="3979464" cy="7444049"/>
          </a:xfrm>
          <a:prstGeom prst="rect">
            <a:avLst/>
          </a:prstGeom>
        </p:spPr>
      </p:pic>
      <p:sp>
        <p:nvSpPr>
          <p:cNvPr id="5" name="TextBox 5"/>
          <p:cNvSpPr txBox="1"/>
          <p:nvPr/>
        </p:nvSpPr>
        <p:spPr>
          <a:xfrm rot="-711932">
            <a:off x="9308894" y="2184512"/>
            <a:ext cx="708746" cy="1512278"/>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1</a:t>
            </a:r>
          </a:p>
        </p:txBody>
      </p:sp>
      <p:sp>
        <p:nvSpPr>
          <p:cNvPr id="6" name="TextBox 6"/>
          <p:cNvSpPr txBox="1"/>
          <p:nvPr/>
        </p:nvSpPr>
        <p:spPr>
          <a:xfrm rot="685111">
            <a:off x="9002721" y="4079490"/>
            <a:ext cx="1352186" cy="1513290"/>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2</a:t>
            </a:r>
          </a:p>
        </p:txBody>
      </p:sp>
      <p:sp>
        <p:nvSpPr>
          <p:cNvPr id="7" name="TextBox 7"/>
          <p:cNvSpPr txBox="1"/>
          <p:nvPr/>
        </p:nvSpPr>
        <p:spPr>
          <a:xfrm rot="-711932">
            <a:off x="9109504" y="6010497"/>
            <a:ext cx="1352186" cy="1512278"/>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3</a:t>
            </a:r>
          </a:p>
        </p:txBody>
      </p:sp>
      <p:sp>
        <p:nvSpPr>
          <p:cNvPr id="8" name="TextBox 8"/>
          <p:cNvSpPr txBox="1"/>
          <p:nvPr/>
        </p:nvSpPr>
        <p:spPr>
          <a:xfrm>
            <a:off x="10548472" y="2542836"/>
            <a:ext cx="7751440" cy="795089"/>
          </a:xfrm>
          <a:prstGeom prst="rect">
            <a:avLst/>
          </a:prstGeom>
        </p:spPr>
        <p:txBody>
          <a:bodyPr lIns="0" tIns="0" rIns="0" bIns="0" rtlCol="0" anchor="t">
            <a:spAutoFit/>
          </a:bodyPr>
          <a:lstStyle/>
          <a:p>
            <a:pPr>
              <a:lnSpc>
                <a:spcPts val="3101"/>
              </a:lnSpc>
              <a:spcBef>
                <a:spcPct val="0"/>
              </a:spcBef>
            </a:pPr>
            <a:r>
              <a:rPr lang="en-US" sz="2819">
                <a:solidFill>
                  <a:srgbClr val="FFFFFF"/>
                </a:solidFill>
                <a:latin typeface="Montserrat Bold"/>
              </a:rPr>
              <a:t>Analyzing sequential difficulties faced by the kids of the age limit of 6-8.</a:t>
            </a:r>
          </a:p>
        </p:txBody>
      </p:sp>
      <p:sp>
        <p:nvSpPr>
          <p:cNvPr id="9" name="TextBox 9"/>
          <p:cNvSpPr txBox="1"/>
          <p:nvPr/>
        </p:nvSpPr>
        <p:spPr>
          <a:xfrm>
            <a:off x="10491322" y="4239818"/>
            <a:ext cx="7410511" cy="1192634"/>
          </a:xfrm>
          <a:prstGeom prst="rect">
            <a:avLst/>
          </a:prstGeom>
        </p:spPr>
        <p:txBody>
          <a:bodyPr lIns="0" tIns="0" rIns="0" bIns="0" rtlCol="0" anchor="t">
            <a:spAutoFit/>
          </a:bodyPr>
          <a:lstStyle/>
          <a:p>
            <a:pPr>
              <a:lnSpc>
                <a:spcPts val="3101"/>
              </a:lnSpc>
              <a:spcBef>
                <a:spcPct val="0"/>
              </a:spcBef>
            </a:pPr>
            <a:r>
              <a:rPr lang="en-US" sz="2819">
                <a:solidFill>
                  <a:srgbClr val="FFFFFF"/>
                </a:solidFill>
                <a:latin typeface="Montserrat Bold"/>
              </a:rPr>
              <a:t>Effects of phonological dyslexia, when learning letters, spellings and their sounds.</a:t>
            </a:r>
          </a:p>
        </p:txBody>
      </p:sp>
      <p:sp>
        <p:nvSpPr>
          <p:cNvPr id="10" name="TextBox 10"/>
          <p:cNvSpPr txBox="1"/>
          <p:nvPr/>
        </p:nvSpPr>
        <p:spPr>
          <a:xfrm>
            <a:off x="10536560" y="6200655"/>
            <a:ext cx="7410511" cy="1590179"/>
          </a:xfrm>
          <a:prstGeom prst="rect">
            <a:avLst/>
          </a:prstGeom>
        </p:spPr>
        <p:txBody>
          <a:bodyPr lIns="0" tIns="0" rIns="0" bIns="0" rtlCol="0" anchor="t">
            <a:spAutoFit/>
          </a:bodyPr>
          <a:lstStyle/>
          <a:p>
            <a:pPr>
              <a:lnSpc>
                <a:spcPts val="3102"/>
              </a:lnSpc>
            </a:pPr>
            <a:r>
              <a:rPr lang="en-US" sz="2820">
                <a:solidFill>
                  <a:srgbClr val="FFFFFF"/>
                </a:solidFill>
                <a:latin typeface="Montserrat Bold"/>
              </a:rPr>
              <a:t>Identifying the number learning difficulties faced by the dyslexic students.</a:t>
            </a:r>
          </a:p>
          <a:p>
            <a:pPr algn="ctr">
              <a:lnSpc>
                <a:spcPts val="3102"/>
              </a:lnSpc>
              <a:spcBef>
                <a:spcPct val="0"/>
              </a:spcBef>
            </a:pPr>
            <a:endParaRPr lang="en-US" sz="2820">
              <a:solidFill>
                <a:srgbClr val="FFFFFF"/>
              </a:solidFill>
              <a:latin typeface="Montserrat Bold"/>
            </a:endParaRPr>
          </a:p>
        </p:txBody>
      </p:sp>
      <p:sp>
        <p:nvSpPr>
          <p:cNvPr id="11" name="TextBox 11"/>
          <p:cNvSpPr txBox="1"/>
          <p:nvPr/>
        </p:nvSpPr>
        <p:spPr>
          <a:xfrm rot="685111">
            <a:off x="9059871" y="7781555"/>
            <a:ext cx="1352186" cy="1513290"/>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4</a:t>
            </a:r>
          </a:p>
        </p:txBody>
      </p:sp>
      <p:sp>
        <p:nvSpPr>
          <p:cNvPr id="12" name="TextBox 12"/>
          <p:cNvSpPr txBox="1"/>
          <p:nvPr/>
        </p:nvSpPr>
        <p:spPr>
          <a:xfrm>
            <a:off x="10536560" y="7806706"/>
            <a:ext cx="7410511" cy="1178814"/>
          </a:xfrm>
          <a:prstGeom prst="rect">
            <a:avLst/>
          </a:prstGeom>
        </p:spPr>
        <p:txBody>
          <a:bodyPr lIns="0" tIns="0" rIns="0" bIns="0" rtlCol="0" anchor="t">
            <a:spAutoFit/>
          </a:bodyPr>
          <a:lstStyle/>
          <a:p>
            <a:pPr>
              <a:lnSpc>
                <a:spcPts val="3102"/>
              </a:lnSpc>
            </a:pPr>
            <a:r>
              <a:rPr lang="en-US" sz="2820">
                <a:solidFill>
                  <a:srgbClr val="FFFFFF"/>
                </a:solidFill>
                <a:latin typeface="Montserrat Bold"/>
              </a:rPr>
              <a:t>Researching on rapid naming dyslexia and focusing on reading disabilities faced by dyslexic students.</a:t>
            </a:r>
          </a:p>
        </p:txBody>
      </p:sp>
      <p:sp>
        <p:nvSpPr>
          <p:cNvPr id="15" name="TextBox 14">
            <a:extLst>
              <a:ext uri="{FF2B5EF4-FFF2-40B4-BE49-F238E27FC236}">
                <a16:creationId xmlns:a16="http://schemas.microsoft.com/office/drawing/2014/main" id="{0C5CED91-C1E0-5E8D-DA9B-B9CC2AC0EF8A}"/>
              </a:ext>
            </a:extLst>
          </p:cNvPr>
          <p:cNvSpPr txBox="1"/>
          <p:nvPr/>
        </p:nvSpPr>
        <p:spPr>
          <a:xfrm>
            <a:off x="-2216958" y="154011"/>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OBJECTIVES </a:t>
            </a:r>
            <a:r>
              <a:rPr lang="en-US" sz="7200">
                <a:solidFill>
                  <a:srgbClr val="FFC000"/>
                </a:solidFill>
                <a:latin typeface="Bebas Neue Bold" panose="020B0604020202020204" charset="0"/>
              </a:rPr>
              <a:t>CONTINUED</a:t>
            </a:r>
            <a:r>
              <a:rPr lang="en-US" sz="7200">
                <a:solidFill>
                  <a:schemeClr val="bg1"/>
                </a:solidFill>
                <a:latin typeface="Bebas Neue Bold" panose="020B0604020202020204" charset="0"/>
              </a:rPr>
              <a:t>  </a:t>
            </a:r>
          </a:p>
        </p:txBody>
      </p:sp>
      <p:sp>
        <p:nvSpPr>
          <p:cNvPr id="16" name="TextBox 15">
            <a:extLst>
              <a:ext uri="{FF2B5EF4-FFF2-40B4-BE49-F238E27FC236}">
                <a16:creationId xmlns:a16="http://schemas.microsoft.com/office/drawing/2014/main" id="{AAA2EF65-867E-8B37-19D6-589F76598FC3}"/>
              </a:ext>
            </a:extLst>
          </p:cNvPr>
          <p:cNvSpPr txBox="1"/>
          <p:nvPr/>
        </p:nvSpPr>
        <p:spPr>
          <a:xfrm>
            <a:off x="7759466" y="652751"/>
            <a:ext cx="12382500" cy="1200329"/>
          </a:xfrm>
          <a:prstGeom prst="rect">
            <a:avLst/>
          </a:prstGeom>
          <a:noFill/>
        </p:spPr>
        <p:txBody>
          <a:bodyPr wrap="square">
            <a:spAutoFit/>
          </a:bodyPr>
          <a:lstStyle/>
          <a:p>
            <a:pPr algn="ctr"/>
            <a:r>
              <a:rPr lang="en-US" sz="7200">
                <a:solidFill>
                  <a:srgbClr val="FFC000"/>
                </a:solidFill>
                <a:latin typeface="Bebas Neue Bold" panose="020B0604020202020204" charset="0"/>
              </a:rPr>
              <a:t>WHAT WILL BE FOUCESD?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animEffect transition="in" filter="fade">
                                      <p:cBhvr>
                                        <p:cTn id="9" dur="125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250" fill="hold"/>
                                        <p:tgtEl>
                                          <p:spTgt spid="9"/>
                                        </p:tgtEl>
                                        <p:attrNameLst>
                                          <p:attrName>ppt_w</p:attrName>
                                        </p:attrNameLst>
                                      </p:cBhvr>
                                      <p:tavLst>
                                        <p:tav tm="0">
                                          <p:val>
                                            <p:fltVal val="0"/>
                                          </p:val>
                                        </p:tav>
                                        <p:tav tm="100000">
                                          <p:val>
                                            <p:strVal val="#ppt_w"/>
                                          </p:val>
                                        </p:tav>
                                      </p:tavLst>
                                    </p:anim>
                                    <p:anim calcmode="lin" valueType="num">
                                      <p:cBhvr>
                                        <p:cTn id="15" dur="1250" fill="hold"/>
                                        <p:tgtEl>
                                          <p:spTgt spid="9"/>
                                        </p:tgtEl>
                                        <p:attrNameLst>
                                          <p:attrName>ppt_h</p:attrName>
                                        </p:attrNameLst>
                                      </p:cBhvr>
                                      <p:tavLst>
                                        <p:tav tm="0">
                                          <p:val>
                                            <p:fltVal val="0"/>
                                          </p:val>
                                        </p:tav>
                                        <p:tav tm="100000">
                                          <p:val>
                                            <p:strVal val="#ppt_h"/>
                                          </p:val>
                                        </p:tav>
                                      </p:tavLst>
                                    </p:anim>
                                    <p:animEffect transition="in" filter="fade">
                                      <p:cBhvr>
                                        <p:cTn id="16" dur="1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250" fill="hold"/>
                                        <p:tgtEl>
                                          <p:spTgt spid="10"/>
                                        </p:tgtEl>
                                        <p:attrNameLst>
                                          <p:attrName>ppt_w</p:attrName>
                                        </p:attrNameLst>
                                      </p:cBhvr>
                                      <p:tavLst>
                                        <p:tav tm="0">
                                          <p:val>
                                            <p:fltVal val="0"/>
                                          </p:val>
                                        </p:tav>
                                        <p:tav tm="100000">
                                          <p:val>
                                            <p:strVal val="#ppt_w"/>
                                          </p:val>
                                        </p:tav>
                                      </p:tavLst>
                                    </p:anim>
                                    <p:anim calcmode="lin" valueType="num">
                                      <p:cBhvr>
                                        <p:cTn id="22" dur="1250" fill="hold"/>
                                        <p:tgtEl>
                                          <p:spTgt spid="10"/>
                                        </p:tgtEl>
                                        <p:attrNameLst>
                                          <p:attrName>ppt_h</p:attrName>
                                        </p:attrNameLst>
                                      </p:cBhvr>
                                      <p:tavLst>
                                        <p:tav tm="0">
                                          <p:val>
                                            <p:fltVal val="0"/>
                                          </p:val>
                                        </p:tav>
                                        <p:tav tm="100000">
                                          <p:val>
                                            <p:strVal val="#ppt_h"/>
                                          </p:val>
                                        </p:tav>
                                      </p:tavLst>
                                    </p:anim>
                                    <p:animEffect transition="in" filter="fade">
                                      <p:cBhvr>
                                        <p:cTn id="23" dur="12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250" fill="hold"/>
                                        <p:tgtEl>
                                          <p:spTgt spid="12"/>
                                        </p:tgtEl>
                                        <p:attrNameLst>
                                          <p:attrName>ppt_w</p:attrName>
                                        </p:attrNameLst>
                                      </p:cBhvr>
                                      <p:tavLst>
                                        <p:tav tm="0">
                                          <p:val>
                                            <p:fltVal val="0"/>
                                          </p:val>
                                        </p:tav>
                                        <p:tav tm="100000">
                                          <p:val>
                                            <p:strVal val="#ppt_w"/>
                                          </p:val>
                                        </p:tav>
                                      </p:tavLst>
                                    </p:anim>
                                    <p:anim calcmode="lin" valueType="num">
                                      <p:cBhvr>
                                        <p:cTn id="29" dur="1250" fill="hold"/>
                                        <p:tgtEl>
                                          <p:spTgt spid="12"/>
                                        </p:tgtEl>
                                        <p:attrNameLst>
                                          <p:attrName>ppt_h</p:attrName>
                                        </p:attrNameLst>
                                      </p:cBhvr>
                                      <p:tavLst>
                                        <p:tav tm="0">
                                          <p:val>
                                            <p:fltVal val="0"/>
                                          </p:val>
                                        </p:tav>
                                        <p:tav tm="100000">
                                          <p:val>
                                            <p:strVal val="#ppt_h"/>
                                          </p:val>
                                        </p:tav>
                                      </p:tavLst>
                                    </p:anim>
                                    <p:animEffect transition="in" filter="fade">
                                      <p:cBhvr>
                                        <p:cTn id="30"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16764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OVERALL </a:t>
            </a:r>
            <a:r>
              <a:rPr lang="en-US" sz="7200">
                <a:solidFill>
                  <a:srgbClr val="FFC000"/>
                </a:solidFill>
                <a:latin typeface="Bebas Neue Bold" panose="020B0604020202020204" charset="0"/>
              </a:rPr>
              <a:t>SYSTEM DIAGRAM</a:t>
            </a:r>
          </a:p>
        </p:txBody>
      </p:sp>
      <p:pic>
        <p:nvPicPr>
          <p:cNvPr id="2" name="Picture 3" descr="Diagram&#10;&#10;Description automatically generated">
            <a:extLst>
              <a:ext uri="{FF2B5EF4-FFF2-40B4-BE49-F238E27FC236}">
                <a16:creationId xmlns:a16="http://schemas.microsoft.com/office/drawing/2014/main" id="{D697E318-5B21-AE4E-ABEB-B225CDC41F7E}"/>
              </a:ext>
            </a:extLst>
          </p:cNvPr>
          <p:cNvPicPr>
            <a:picLocks noChangeAspect="1"/>
          </p:cNvPicPr>
          <p:nvPr/>
        </p:nvPicPr>
        <p:blipFill>
          <a:blip r:embed="rId2"/>
          <a:stretch>
            <a:fillRect/>
          </a:stretch>
        </p:blipFill>
        <p:spPr>
          <a:xfrm>
            <a:off x="2158678" y="1579582"/>
            <a:ext cx="13970642" cy="7865721"/>
          </a:xfrm>
          <a:prstGeom prst="rect">
            <a:avLst/>
          </a:prstGeom>
        </p:spPr>
      </p:pic>
    </p:spTree>
    <p:extLst>
      <p:ext uri="{BB962C8B-B14F-4D97-AF65-F5344CB8AC3E}">
        <p14:creationId xmlns:p14="http://schemas.microsoft.com/office/powerpoint/2010/main" val="1979541375"/>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Ion Boardroom</Template>
  <TotalTime>104</TotalTime>
  <Words>4419</Words>
  <Application>Microsoft Office PowerPoint</Application>
  <PresentationFormat>Custom</PresentationFormat>
  <Paragraphs>647</Paragraphs>
  <Slides>76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Montserrat</vt:lpstr>
      <vt:lpstr>Calibri</vt:lpstr>
      <vt:lpstr>Wingdings</vt:lpstr>
      <vt:lpstr>Arial,Sans-Serif</vt:lpstr>
      <vt:lpstr>Montserrat Bold</vt:lpstr>
      <vt:lpstr>Bebas Neue Bold</vt:lpstr>
      <vt:lpstr>Arial</vt:lpstr>
      <vt:lpstr>Adobe Devanagari</vt:lpstr>
      <vt:lpstr>Cambria</vt:lpstr>
      <vt:lpstr>Office Theme</vt:lpstr>
      <vt:lpstr>PowerPoint Presentation</vt:lpstr>
      <vt:lpstr>PowerPoint Presentation</vt:lpstr>
      <vt:lpstr>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problem </vt:lpstr>
      <vt:lpstr>Research objective </vt:lpstr>
      <vt:lpstr>sub objectives </vt:lpstr>
      <vt:lpstr>Research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TAF Presentaion</dc:title>
  <dc:creator>pavi</dc:creator>
  <cp:lastModifiedBy>Meddaduwage P.M it20127428</cp:lastModifiedBy>
  <cp:revision>7</cp:revision>
  <dcterms:created xsi:type="dcterms:W3CDTF">2006-08-16T00:00:00Z</dcterms:created>
  <dcterms:modified xsi:type="dcterms:W3CDTF">2023-05-20T16:15:44Z</dcterms:modified>
  <dc:identifier>DAFbehgyHLk</dc:identifier>
</cp:coreProperties>
</file>